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1"/>
  </p:notesMasterIdLst>
  <p:sldIdLst>
    <p:sldId id="256" r:id="rId3"/>
    <p:sldId id="257" r:id="rId4"/>
    <p:sldId id="258" r:id="rId5"/>
    <p:sldId id="268" r:id="rId6"/>
    <p:sldId id="277" r:id="rId7"/>
    <p:sldId id="269" r:id="rId8"/>
    <p:sldId id="271" r:id="rId9"/>
    <p:sldId id="272" r:id="rId10"/>
    <p:sldId id="267" r:id="rId11"/>
    <p:sldId id="279" r:id="rId12"/>
    <p:sldId id="259" r:id="rId13"/>
    <p:sldId id="262" r:id="rId14"/>
    <p:sldId id="263" r:id="rId15"/>
    <p:sldId id="264" r:id="rId16"/>
    <p:sldId id="280" r:id="rId17"/>
    <p:sldId id="266" r:id="rId18"/>
    <p:sldId id="281" r:id="rId19"/>
    <p:sldId id="261" r:id="rId20"/>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411"/>
    <p:restoredTop sz="81949"/>
  </p:normalViewPr>
  <p:slideViewPr>
    <p:cSldViewPr snapToGrid="0">
      <p:cViewPr varScale="1">
        <p:scale>
          <a:sx n="140" d="100"/>
          <a:sy n="140" d="100"/>
        </p:scale>
        <p:origin x="18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37851-0063-314D-8D3D-D10FAEFAC52C}" type="datetimeFigureOut">
              <a:rPr lang="en-IT" smtClean="0"/>
              <a:t>03/10/22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370-1626-284B-B48A-D1D727EE8AE9}" type="slidenum">
              <a:rPr lang="en-IT" smtClean="0"/>
              <a:t>‹#›</a:t>
            </a:fld>
            <a:endParaRPr lang="en-IT"/>
          </a:p>
        </p:txBody>
      </p:sp>
    </p:spTree>
    <p:extLst>
      <p:ext uri="{BB962C8B-B14F-4D97-AF65-F5344CB8AC3E}">
        <p14:creationId xmlns:p14="http://schemas.microsoft.com/office/powerpoint/2010/main" val="186182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a:t>
            </a:fld>
            <a:endParaRPr lang="en-IT"/>
          </a:p>
        </p:txBody>
      </p:sp>
    </p:spTree>
    <p:extLst>
      <p:ext uri="{BB962C8B-B14F-4D97-AF65-F5344CB8AC3E}">
        <p14:creationId xmlns:p14="http://schemas.microsoft.com/office/powerpoint/2010/main" val="2152946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17</a:t>
            </a:fld>
            <a:endParaRPr lang="en-IT"/>
          </a:p>
        </p:txBody>
      </p:sp>
    </p:spTree>
    <p:extLst>
      <p:ext uri="{BB962C8B-B14F-4D97-AF65-F5344CB8AC3E}">
        <p14:creationId xmlns:p14="http://schemas.microsoft.com/office/powerpoint/2010/main" val="326946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2</a:t>
            </a:fld>
            <a:endParaRPr lang="en-IT"/>
          </a:p>
        </p:txBody>
      </p:sp>
    </p:spTree>
    <p:extLst>
      <p:ext uri="{BB962C8B-B14F-4D97-AF65-F5344CB8AC3E}">
        <p14:creationId xmlns:p14="http://schemas.microsoft.com/office/powerpoint/2010/main" val="890289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blogs.nvidia.com</a:t>
            </a:r>
            <a:r>
              <a:rPr lang="en-GB" dirty="0"/>
              <a:t>/blog/2022/02/17/what-is-edge-ai/</a:t>
            </a:r>
          </a:p>
          <a:p>
            <a:endParaRPr lang="en-GB" dirty="0"/>
          </a:p>
          <a:p>
            <a:r>
              <a:rPr lang="en-GB" dirty="0"/>
              <a:t>Edge AI is the deployment of AI applications in devices throughout the physical world. It’s called “edge AI” because the AI computation is done near the user at the edge of the network, close to where the data is located, rather than centrally in a cloud computing facility or private data </a:t>
            </a:r>
            <a:r>
              <a:rPr lang="en-GB" dirty="0" err="1"/>
              <a:t>center</a:t>
            </a:r>
            <a:r>
              <a:rPr lang="en-GB" dirty="0"/>
              <a:t>.</a:t>
            </a:r>
          </a:p>
          <a:p>
            <a:r>
              <a:rPr lang="en-GB" dirty="0"/>
              <a:t>Since the internet has global reach, the edge of the network can connote any location. It can be a retail store, factory, hospital or devices all around us, like traffic lights, autonomous machines and phones.</a:t>
            </a:r>
          </a:p>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4</a:t>
            </a:fld>
            <a:endParaRPr lang="en-IT"/>
          </a:p>
        </p:txBody>
      </p:sp>
    </p:spTree>
    <p:extLst>
      <p:ext uri="{BB962C8B-B14F-4D97-AF65-F5344CB8AC3E}">
        <p14:creationId xmlns:p14="http://schemas.microsoft.com/office/powerpoint/2010/main" val="1820921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5</a:t>
            </a:fld>
            <a:endParaRPr lang="en-IT"/>
          </a:p>
        </p:txBody>
      </p:sp>
    </p:spTree>
    <p:extLst>
      <p:ext uri="{BB962C8B-B14F-4D97-AF65-F5344CB8AC3E}">
        <p14:creationId xmlns:p14="http://schemas.microsoft.com/office/powerpoint/2010/main" val="2393450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t>
            </a:r>
            <a:r>
              <a:rPr lang="en-IT" dirty="0"/>
              <a:t>erchè nvidia triton server? Maturo, supportato, alta compatibilita con bachends e maggiori librerie di deep learning.</a:t>
            </a:r>
          </a:p>
        </p:txBody>
      </p:sp>
      <p:sp>
        <p:nvSpPr>
          <p:cNvPr id="4" name="Slide Number Placeholder 3"/>
          <p:cNvSpPr>
            <a:spLocks noGrp="1"/>
          </p:cNvSpPr>
          <p:nvPr>
            <p:ph type="sldNum" sz="quarter" idx="5"/>
          </p:nvPr>
        </p:nvSpPr>
        <p:spPr/>
        <p:txBody>
          <a:bodyPr/>
          <a:lstStyle/>
          <a:p>
            <a:fld id="{E54F5370-1626-284B-B48A-D1D727EE8AE9}" type="slidenum">
              <a:rPr lang="en-IT" smtClean="0"/>
              <a:t>6</a:t>
            </a:fld>
            <a:endParaRPr lang="en-IT"/>
          </a:p>
        </p:txBody>
      </p:sp>
    </p:spTree>
    <p:extLst>
      <p:ext uri="{BB962C8B-B14F-4D97-AF65-F5344CB8AC3E}">
        <p14:creationId xmlns:p14="http://schemas.microsoft.com/office/powerpoint/2010/main" val="3014698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8</a:t>
            </a:fld>
            <a:endParaRPr lang="en-IT"/>
          </a:p>
        </p:txBody>
      </p:sp>
    </p:spTree>
    <p:extLst>
      <p:ext uri="{BB962C8B-B14F-4D97-AF65-F5344CB8AC3E}">
        <p14:creationId xmlns:p14="http://schemas.microsoft.com/office/powerpoint/2010/main" val="409432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10</a:t>
            </a:fld>
            <a:endParaRPr lang="en-IT"/>
          </a:p>
        </p:txBody>
      </p:sp>
    </p:spTree>
    <p:extLst>
      <p:ext uri="{BB962C8B-B14F-4D97-AF65-F5344CB8AC3E}">
        <p14:creationId xmlns:p14="http://schemas.microsoft.com/office/powerpoint/2010/main" val="402192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11</a:t>
            </a:fld>
            <a:endParaRPr lang="en-IT"/>
          </a:p>
        </p:txBody>
      </p:sp>
    </p:spTree>
    <p:extLst>
      <p:ext uri="{BB962C8B-B14F-4D97-AF65-F5344CB8AC3E}">
        <p14:creationId xmlns:p14="http://schemas.microsoft.com/office/powerpoint/2010/main" val="4223687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15</a:t>
            </a:fld>
            <a:endParaRPr lang="en-IT"/>
          </a:p>
        </p:txBody>
      </p:sp>
    </p:spTree>
    <p:extLst>
      <p:ext uri="{BB962C8B-B14F-4D97-AF65-F5344CB8AC3E}">
        <p14:creationId xmlns:p14="http://schemas.microsoft.com/office/powerpoint/2010/main" val="261556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E829-3426-3AB1-9B9F-5FCDA7B928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A1E5DE5F-3D2F-4EB2-80BA-F81A59E5F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7A9770DB-92E1-3E3C-503C-EE4C123078A4}"/>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5" name="Footer Placeholder 4">
            <a:extLst>
              <a:ext uri="{FF2B5EF4-FFF2-40B4-BE49-F238E27FC236}">
                <a16:creationId xmlns:a16="http://schemas.microsoft.com/office/drawing/2014/main" id="{E405FE9A-F8AA-AAAC-CAD1-D4A0F7A2618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2303F886-1092-F1EE-7EAF-333C3128D580}"/>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81083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AA11-0EA9-0458-2B8E-994EEF96B518}"/>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176F6C4-4721-0941-FF09-1247E058B29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EF9552F-417C-BE62-44BB-424A6C3612CB}"/>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5" name="Footer Placeholder 4">
            <a:extLst>
              <a:ext uri="{FF2B5EF4-FFF2-40B4-BE49-F238E27FC236}">
                <a16:creationId xmlns:a16="http://schemas.microsoft.com/office/drawing/2014/main" id="{605240C0-2EB6-8277-C2A4-C15123827505}"/>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DECF5B5-E7C6-55FC-E190-7419506D8EB4}"/>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4347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C08C05-3F6C-D289-BA27-4DDCCCAA3E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4E92B2B-5306-A939-6336-F9F7D515B07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AC46895-58E2-A746-E8D2-BEE846DB8A95}"/>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5" name="Footer Placeholder 4">
            <a:extLst>
              <a:ext uri="{FF2B5EF4-FFF2-40B4-BE49-F238E27FC236}">
                <a16:creationId xmlns:a16="http://schemas.microsoft.com/office/drawing/2014/main" id="{BFBCD290-B8C0-6FF9-33E5-02F847E2718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FF4B8B5-3B59-E5F3-0ABA-5048FB22296F}"/>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4233334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2040B27-D469-014D-AB05-62CFDFB57BEC}" type="datetimeFigureOut">
              <a:rPr lang="en-IT" smtClean="0"/>
              <a:t>03/10/22</a:t>
            </a:fld>
            <a:endParaRPr lang="en-IT"/>
          </a:p>
        </p:txBody>
      </p:sp>
      <p:sp>
        <p:nvSpPr>
          <p:cNvPr id="5" name="Footer Placeholder 4"/>
          <p:cNvSpPr>
            <a:spLocks noGrp="1"/>
          </p:cNvSpPr>
          <p:nvPr>
            <p:ph type="ftr" sz="quarter" idx="11"/>
          </p:nvPr>
        </p:nvSpPr>
        <p:spPr>
          <a:xfrm>
            <a:off x="1371600" y="4323845"/>
            <a:ext cx="6400800" cy="365125"/>
          </a:xfrm>
        </p:spPr>
        <p:txBody>
          <a:bodyPr/>
          <a:lstStyle/>
          <a:p>
            <a:endParaRPr lang="en-IT"/>
          </a:p>
        </p:txBody>
      </p:sp>
      <p:sp>
        <p:nvSpPr>
          <p:cNvPr id="6" name="Slide Number Placeholder 5"/>
          <p:cNvSpPr>
            <a:spLocks noGrp="1"/>
          </p:cNvSpPr>
          <p:nvPr>
            <p:ph type="sldNum" sz="quarter" idx="12"/>
          </p:nvPr>
        </p:nvSpPr>
        <p:spPr>
          <a:xfrm>
            <a:off x="8077200" y="1430866"/>
            <a:ext cx="2743200"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50513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2040B27-D469-014D-AB05-62CFDFB57BEC}" type="datetimeFigureOut">
              <a:rPr lang="en-IT" smtClean="0"/>
              <a:t>03/10/22</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572685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2040B27-D469-014D-AB05-62CFDFB57BEC}" type="datetimeFigureOut">
              <a:rPr lang="en-IT" smtClean="0"/>
              <a:t>03/10/22</a:t>
            </a:fld>
            <a:endParaRPr lang="en-IT"/>
          </a:p>
        </p:txBody>
      </p:sp>
      <p:sp>
        <p:nvSpPr>
          <p:cNvPr id="5" name="Footer Placeholder 4"/>
          <p:cNvSpPr>
            <a:spLocks noGrp="1"/>
          </p:cNvSpPr>
          <p:nvPr>
            <p:ph type="ftr" sz="quarter" idx="11"/>
          </p:nvPr>
        </p:nvSpPr>
        <p:spPr>
          <a:xfrm>
            <a:off x="685800" y="381001"/>
            <a:ext cx="6991492" cy="364065"/>
          </a:xfrm>
        </p:spPr>
        <p:txBody>
          <a:bodyPr/>
          <a:lstStyle/>
          <a:p>
            <a:endParaRPr lang="en-IT"/>
          </a:p>
        </p:txBody>
      </p:sp>
      <p:sp>
        <p:nvSpPr>
          <p:cNvPr id="6" name="Slide Number Placeholder 5"/>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740317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2040B27-D469-014D-AB05-62CFDFB57BEC}" type="datetimeFigureOut">
              <a:rPr lang="en-IT" smtClean="0"/>
              <a:t>03/10/22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816143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2040B27-D469-014D-AB05-62CFDFB57BEC}" type="datetimeFigureOut">
              <a:rPr lang="en-IT" smtClean="0"/>
              <a:t>03/10/22</a:t>
            </a:fld>
            <a:endParaRPr lang="en-IT"/>
          </a:p>
        </p:txBody>
      </p:sp>
      <p:sp>
        <p:nvSpPr>
          <p:cNvPr id="8" name="Footer Placeholder 7"/>
          <p:cNvSpPr>
            <a:spLocks noGrp="1"/>
          </p:cNvSpPr>
          <p:nvPr>
            <p:ph type="ftr" sz="quarter" idx="11"/>
          </p:nvPr>
        </p:nvSpPr>
        <p:spPr/>
        <p:txBody>
          <a:bodyPr/>
          <a:lstStyle/>
          <a:p>
            <a:endParaRPr lang="en-IT"/>
          </a:p>
        </p:txBody>
      </p:sp>
      <p:sp>
        <p:nvSpPr>
          <p:cNvPr id="9" name="Slide Number Placeholder 8"/>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204205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2040B27-D469-014D-AB05-62CFDFB57BEC}" type="datetimeFigureOut">
              <a:rPr lang="en-IT" smtClean="0"/>
              <a:t>03/10/22</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23289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040B27-D469-014D-AB05-62CFDFB57BEC}" type="datetimeFigureOut">
              <a:rPr lang="en-IT" smtClean="0"/>
              <a:t>03/10/22</a:t>
            </a:fld>
            <a:endParaRPr lang="en-IT"/>
          </a:p>
        </p:txBody>
      </p:sp>
      <p:sp>
        <p:nvSpPr>
          <p:cNvPr id="3" name="Footer Placeholder 2"/>
          <p:cNvSpPr>
            <a:spLocks noGrp="1"/>
          </p:cNvSpPr>
          <p:nvPr>
            <p:ph type="ftr" sz="quarter" idx="11"/>
          </p:nvPr>
        </p:nvSpPr>
        <p:spPr/>
        <p:txBody>
          <a:bodyPr/>
          <a:lstStyle/>
          <a:p>
            <a:endParaRPr lang="en-IT"/>
          </a:p>
        </p:txBody>
      </p:sp>
      <p:sp>
        <p:nvSpPr>
          <p:cNvPr id="4" name="Slide Number Placeholder 3"/>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4100365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040B27-D469-014D-AB05-62CFDFB57BEC}" type="datetimeFigureOut">
              <a:rPr lang="en-IT" smtClean="0"/>
              <a:t>03/10/22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32602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6BA7-028B-7BA9-6D99-AE1219F03864}"/>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0B582E52-6B7B-3F3E-385E-E8BBA83E46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450F52D-12C7-DBB3-72FA-619EE2633084}"/>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5" name="Footer Placeholder 4">
            <a:extLst>
              <a:ext uri="{FF2B5EF4-FFF2-40B4-BE49-F238E27FC236}">
                <a16:creationId xmlns:a16="http://schemas.microsoft.com/office/drawing/2014/main" id="{79318A8F-0239-0D59-E376-EF6EC240E80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05FBFFB-EC77-1435-930F-049DC15DD3C0}"/>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997074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040B27-D469-014D-AB05-62CFDFB57BEC}" type="datetimeFigureOut">
              <a:rPr lang="en-IT" smtClean="0"/>
              <a:t>03/10/22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204356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040B27-D469-014D-AB05-62CFDFB57BEC}" type="datetimeFigureOut">
              <a:rPr lang="en-IT" smtClean="0"/>
              <a:t>03/10/22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538266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040B27-D469-014D-AB05-62CFDFB57BEC}" type="datetimeFigureOut">
              <a:rPr lang="en-IT" smtClean="0"/>
              <a:t>03/10/22</a:t>
            </a:fld>
            <a:endParaRPr lang="en-IT"/>
          </a:p>
        </p:txBody>
      </p:sp>
      <p:sp>
        <p:nvSpPr>
          <p:cNvPr id="6" name="Footer Placeholder 5"/>
          <p:cNvSpPr>
            <a:spLocks noGrp="1"/>
          </p:cNvSpPr>
          <p:nvPr>
            <p:ph type="ftr" sz="quarter" idx="11"/>
          </p:nvPr>
        </p:nvSpPr>
        <p:spPr>
          <a:xfrm>
            <a:off x="685800" y="379941"/>
            <a:ext cx="6991492" cy="365125"/>
          </a:xfrm>
        </p:spPr>
        <p:txBody>
          <a:bodyPr/>
          <a:lstStyle/>
          <a:p>
            <a:endParaRPr lang="en-IT"/>
          </a:p>
        </p:txBody>
      </p:sp>
      <p:sp>
        <p:nvSpPr>
          <p:cNvPr id="7" name="Slide Number Placeholder 6"/>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735289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040B27-D469-014D-AB05-62CFDFB57BEC}" type="datetimeFigureOut">
              <a:rPr lang="en-IT" smtClean="0"/>
              <a:t>03/10/22</a:t>
            </a:fld>
            <a:endParaRPr lang="en-IT"/>
          </a:p>
        </p:txBody>
      </p:sp>
      <p:sp>
        <p:nvSpPr>
          <p:cNvPr id="6" name="Footer Placeholder 5"/>
          <p:cNvSpPr>
            <a:spLocks noGrp="1"/>
          </p:cNvSpPr>
          <p:nvPr>
            <p:ph type="ftr" sz="quarter" idx="11"/>
          </p:nvPr>
        </p:nvSpPr>
        <p:spPr>
          <a:xfrm>
            <a:off x="685800" y="379941"/>
            <a:ext cx="6991492" cy="365125"/>
          </a:xfrm>
        </p:spPr>
        <p:txBody>
          <a:bodyPr/>
          <a:lstStyle/>
          <a:p>
            <a:endParaRPr lang="en-IT"/>
          </a:p>
        </p:txBody>
      </p:sp>
      <p:sp>
        <p:nvSpPr>
          <p:cNvPr id="7" name="Slide Number Placeholder 6"/>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65843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2040B27-D469-014D-AB05-62CFDFB57BEC}" type="datetimeFigureOut">
              <a:rPr lang="en-IT" smtClean="0"/>
              <a:t>03/10/22</a:t>
            </a:fld>
            <a:endParaRPr lang="en-IT"/>
          </a:p>
        </p:txBody>
      </p:sp>
      <p:sp>
        <p:nvSpPr>
          <p:cNvPr id="6" name="Footer Placeholder 5"/>
          <p:cNvSpPr>
            <a:spLocks noGrp="1"/>
          </p:cNvSpPr>
          <p:nvPr>
            <p:ph type="ftr" sz="quarter" idx="11"/>
          </p:nvPr>
        </p:nvSpPr>
        <p:spPr>
          <a:xfrm>
            <a:off x="685800" y="378883"/>
            <a:ext cx="6991492" cy="365125"/>
          </a:xfrm>
        </p:spPr>
        <p:txBody>
          <a:bodyPr/>
          <a:lstStyle/>
          <a:p>
            <a:endParaRPr lang="en-IT"/>
          </a:p>
        </p:txBody>
      </p:sp>
      <p:sp>
        <p:nvSpPr>
          <p:cNvPr id="7" name="Slide Number Placeholder 6"/>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98498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12040B27-D469-014D-AB05-62CFDFB57BEC}" type="datetimeFigureOut">
              <a:rPr lang="en-IT" smtClean="0"/>
              <a:t>03/10/22</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321598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12040B27-D469-014D-AB05-62CFDFB57BEC}" type="datetimeFigureOut">
              <a:rPr lang="en-IT" smtClean="0"/>
              <a:t>03/10/22</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87836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2040B27-D469-014D-AB05-62CFDFB57BEC}" type="datetimeFigureOut">
              <a:rPr lang="en-IT" smtClean="0"/>
              <a:t>03/10/22</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6245901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2040B27-D469-014D-AB05-62CFDFB57BEC}" type="datetimeFigureOut">
              <a:rPr lang="en-IT" smtClean="0"/>
              <a:t>03/10/22</a:t>
            </a:fld>
            <a:endParaRPr lang="en-IT"/>
          </a:p>
        </p:txBody>
      </p:sp>
      <p:sp>
        <p:nvSpPr>
          <p:cNvPr id="5" name="Footer Placeholder 4"/>
          <p:cNvSpPr>
            <a:spLocks noGrp="1"/>
          </p:cNvSpPr>
          <p:nvPr>
            <p:ph type="ftr" sz="quarter" idx="11"/>
          </p:nvPr>
        </p:nvSpPr>
        <p:spPr>
          <a:xfrm>
            <a:off x="685800" y="381000"/>
            <a:ext cx="6991492" cy="365125"/>
          </a:xfrm>
        </p:spPr>
        <p:txBody>
          <a:bodyPr/>
          <a:lstStyle/>
          <a:p>
            <a:endParaRPr lang="en-IT"/>
          </a:p>
        </p:txBody>
      </p:sp>
      <p:sp>
        <p:nvSpPr>
          <p:cNvPr id="6" name="Slide Number Placeholder 5"/>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6465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F20F-EB25-426A-FFA8-3110B01478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82A39233-93F7-0993-5EA2-F3EE3EF6A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2BEF36-ACC4-1F8E-7B9E-CD577CCEA1C3}"/>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5" name="Footer Placeholder 4">
            <a:extLst>
              <a:ext uri="{FF2B5EF4-FFF2-40B4-BE49-F238E27FC236}">
                <a16:creationId xmlns:a16="http://schemas.microsoft.com/office/drawing/2014/main" id="{3CB41D9F-313D-258E-5491-6F5843C894F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47E87E8A-2BCD-5828-1A96-75B896C8DA40}"/>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634716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5990-403E-FE32-C3A1-650D1922A325}"/>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5AE0CCE-20EA-1D7E-F7C1-A7AECF73FF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9DB87AF2-447F-4F4C-5A06-95EA2F8B073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920C4085-0A31-CCCD-6FA1-0D3F897164EC}"/>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6" name="Footer Placeholder 5">
            <a:extLst>
              <a:ext uri="{FF2B5EF4-FFF2-40B4-BE49-F238E27FC236}">
                <a16:creationId xmlns:a16="http://schemas.microsoft.com/office/drawing/2014/main" id="{AD22A044-1BE3-702A-0FDE-C044E3843C4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EA2C5565-508B-2FF3-78DE-8B803FDAFA81}"/>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359499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3695-DE38-3241-495F-9D9AD847BBD9}"/>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6EDEE67E-64F2-9DF2-7ACD-5D9850C7C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F954310-AF93-F820-908D-2996614645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385AFB28-5C84-7AE9-C12E-56ACD1FDAB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19BC9B-5B7E-EBAD-B828-8C22297CFC2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EC6F3607-B553-53F6-F2C4-81F9250D0196}"/>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8" name="Footer Placeholder 7">
            <a:extLst>
              <a:ext uri="{FF2B5EF4-FFF2-40B4-BE49-F238E27FC236}">
                <a16:creationId xmlns:a16="http://schemas.microsoft.com/office/drawing/2014/main" id="{9B50B081-FB54-0617-BA44-43ACB7CB5B89}"/>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7AAB9B59-8AAB-9C1E-BF0A-DF36957C66F8}"/>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9758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CFF1-14AF-D99C-2BFE-6CBE0D5F64F5}"/>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F59F0DA1-FA5C-E8AF-55BD-EA0095777EC2}"/>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4" name="Footer Placeholder 3">
            <a:extLst>
              <a:ext uri="{FF2B5EF4-FFF2-40B4-BE49-F238E27FC236}">
                <a16:creationId xmlns:a16="http://schemas.microsoft.com/office/drawing/2014/main" id="{C085717F-801A-CB7A-E82E-8F9B9FB99766}"/>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04337A31-F23D-B755-9011-B1FA174731CA}"/>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935267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A0E4C1-D2C7-B22B-6CE5-7E095FC883DB}"/>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3" name="Footer Placeholder 2">
            <a:extLst>
              <a:ext uri="{FF2B5EF4-FFF2-40B4-BE49-F238E27FC236}">
                <a16:creationId xmlns:a16="http://schemas.microsoft.com/office/drawing/2014/main" id="{1142A056-70BA-B1AA-E182-B0D756EA80DA}"/>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2BAA377C-21CD-BDF0-1D10-34E8510C61CE}"/>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98768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182D-46BA-E055-9CA2-16568DF925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6FE9E015-3188-5E43-4B21-F3496EC64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41B1F1D7-8D32-192E-F4BC-05EA8B74E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F6C340-7067-6326-3373-7687C0298241}"/>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6" name="Footer Placeholder 5">
            <a:extLst>
              <a:ext uri="{FF2B5EF4-FFF2-40B4-BE49-F238E27FC236}">
                <a16:creationId xmlns:a16="http://schemas.microsoft.com/office/drawing/2014/main" id="{97E4E87C-E675-A006-AA45-63CC0F3999C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29C703DA-8EFC-95A5-E9B2-52AA9EAE6345}"/>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72561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203-7563-506E-3B69-906451AECA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A94E41B2-7763-15DD-D288-C4359D2F9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B611BB1F-626D-7C1D-586B-18C6B726A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DA64C7-E71D-C82B-5674-6080C2E7AF91}"/>
              </a:ext>
            </a:extLst>
          </p:cNvPr>
          <p:cNvSpPr>
            <a:spLocks noGrp="1"/>
          </p:cNvSpPr>
          <p:nvPr>
            <p:ph type="dt" sz="half" idx="10"/>
          </p:nvPr>
        </p:nvSpPr>
        <p:spPr/>
        <p:txBody>
          <a:bodyPr/>
          <a:lstStyle/>
          <a:p>
            <a:fld id="{12040B27-D469-014D-AB05-62CFDFB57BEC}" type="datetimeFigureOut">
              <a:rPr lang="en-IT" smtClean="0"/>
              <a:t>03/10/22</a:t>
            </a:fld>
            <a:endParaRPr lang="en-IT"/>
          </a:p>
        </p:txBody>
      </p:sp>
      <p:sp>
        <p:nvSpPr>
          <p:cNvPr id="6" name="Footer Placeholder 5">
            <a:extLst>
              <a:ext uri="{FF2B5EF4-FFF2-40B4-BE49-F238E27FC236}">
                <a16:creationId xmlns:a16="http://schemas.microsoft.com/office/drawing/2014/main" id="{7789004F-2565-174C-C948-4020048BF7A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D554D689-BE71-A4CB-22C4-2144A3803A51}"/>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24691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A3BD3E-4647-901A-1253-2CDB52CDC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3FD4F778-9402-05D7-0D31-1C4FE71FB2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970FD1A-EAFF-E5B8-0F3C-09D32C967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40B27-D469-014D-AB05-62CFDFB57BEC}" type="datetimeFigureOut">
              <a:rPr lang="en-IT" smtClean="0"/>
              <a:t>03/10/22</a:t>
            </a:fld>
            <a:endParaRPr lang="en-IT"/>
          </a:p>
        </p:txBody>
      </p:sp>
      <p:sp>
        <p:nvSpPr>
          <p:cNvPr id="5" name="Footer Placeholder 4">
            <a:extLst>
              <a:ext uri="{FF2B5EF4-FFF2-40B4-BE49-F238E27FC236}">
                <a16:creationId xmlns:a16="http://schemas.microsoft.com/office/drawing/2014/main" id="{7258318C-0CCF-5715-BF48-0DC1DAAF0F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2D14CF36-DA7B-12C6-E1D2-A3F06050B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B0878-8434-C84C-BB1D-4D32285B45BC}" type="slidenum">
              <a:rPr lang="en-IT" smtClean="0"/>
              <a:t>‹#›</a:t>
            </a:fld>
            <a:endParaRPr lang="en-IT"/>
          </a:p>
        </p:txBody>
      </p:sp>
    </p:spTree>
    <p:extLst>
      <p:ext uri="{BB962C8B-B14F-4D97-AF65-F5344CB8AC3E}">
        <p14:creationId xmlns:p14="http://schemas.microsoft.com/office/powerpoint/2010/main" val="4133541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040B27-D469-014D-AB05-62CFDFB57BEC}" type="datetimeFigureOut">
              <a:rPr lang="en-IT" smtClean="0"/>
              <a:t>03/10/22</a:t>
            </a:fld>
            <a:endParaRPr lang="en-IT"/>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T"/>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5B0878-8434-C84C-BB1D-4D32285B45BC}" type="slidenum">
              <a:rPr lang="en-IT" smtClean="0"/>
              <a:t>‹#›</a:t>
            </a:fld>
            <a:endParaRPr lang="en-IT"/>
          </a:p>
        </p:txBody>
      </p:sp>
    </p:spTree>
    <p:extLst>
      <p:ext uri="{BB962C8B-B14F-4D97-AF65-F5344CB8AC3E}">
        <p14:creationId xmlns:p14="http://schemas.microsoft.com/office/powerpoint/2010/main" val="41419486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hyperlink" Target="https://api.semanticscholar.org/CorpusID:207172599" TargetMode="External"/><Relationship Id="rId3" Type="http://schemas.openxmlformats.org/officeDocument/2006/relationships/hyperlink" Target="https://developer.nvidia.com/nvidia-triton-inference-server" TargetMode="External"/><Relationship Id="rId7" Type="http://schemas.openxmlformats.org/officeDocument/2006/relationships/hyperlink" Target="https://en.wikipedia.org/wiki/S2CID_(identifier)" TargetMode="External"/><Relationship Id="rId2" Type="http://schemas.openxmlformats.org/officeDocument/2006/relationships/hyperlink" Target="https://github.com/eclipse/kura/tree/develop/kura/org.eclipse.kura.api/src/main/java/org/eclipse/kura/ai/inference" TargetMode="External"/><Relationship Id="rId1" Type="http://schemas.openxmlformats.org/officeDocument/2006/relationships/slideLayout" Target="../slideLayouts/slideLayout13.xml"/><Relationship Id="rId6" Type="http://schemas.openxmlformats.org/officeDocument/2006/relationships/hyperlink" Target="https://doi.org/10.1145%2F1541880.1541882" TargetMode="External"/><Relationship Id="rId5" Type="http://schemas.openxmlformats.org/officeDocument/2006/relationships/hyperlink" Target="https://en.wikipedia.org/wiki/Doi_(identifier)" TargetMode="External"/><Relationship Id="rId4" Type="http://schemas.openxmlformats.org/officeDocument/2006/relationships/hyperlink" Target="https://en.wikipedia.org/wiki/ACM_Computing_Survey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5616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Autofit/>
          </a:bodyPr>
          <a:lstStyle/>
          <a:p>
            <a:pPr algn="l"/>
            <a:r>
              <a:rPr lang="en-GB" sz="3800">
                <a:latin typeface="Century Gothic" panose="020B0502020202020204" pitchFamily="34" charset="0"/>
              </a:rPr>
              <a:t>How to Train Your Dragon and Its Friends: AI on the Edge with Eclipse Kura</a:t>
            </a:r>
            <a:endParaRPr lang="en-IT" sz="3800" dirty="0">
              <a:latin typeface="Century Gothic" panose="020B0502020202020204" pitchFamily="34" charset="0"/>
            </a:endParaRPr>
          </a:p>
        </p:txBody>
      </p:sp>
      <p:sp>
        <p:nvSpPr>
          <p:cNvPr id="3" name="Subtitle 2">
            <a:extLst>
              <a:ext uri="{FF2B5EF4-FFF2-40B4-BE49-F238E27FC236}">
                <a16:creationId xmlns:a16="http://schemas.microsoft.com/office/drawing/2014/main" id="{69FB9645-C8A2-D42F-3899-03DE90F955D5}"/>
              </a:ext>
            </a:extLst>
          </p:cNvPr>
          <p:cNvSpPr>
            <a:spLocks noGrp="1"/>
          </p:cNvSpPr>
          <p:nvPr>
            <p:ph type="subTitle" idx="1"/>
          </p:nvPr>
        </p:nvSpPr>
        <p:spPr>
          <a:xfrm>
            <a:off x="477980" y="4872922"/>
            <a:ext cx="4023359" cy="1208141"/>
          </a:xfrm>
        </p:spPr>
        <p:txBody>
          <a:bodyPr>
            <a:normAutofit/>
          </a:bodyPr>
          <a:lstStyle/>
          <a:p>
            <a:pPr algn="l"/>
            <a:r>
              <a:rPr lang="en-IT" sz="2000" dirty="0">
                <a:latin typeface="Century Gothic" panose="020B0502020202020204" pitchFamily="34" charset="0"/>
              </a:rPr>
              <a:t>Pierantonio Merlino</a:t>
            </a:r>
          </a:p>
          <a:p>
            <a:pPr algn="l"/>
            <a:r>
              <a:rPr lang="en-IT" sz="2000" dirty="0">
                <a:latin typeface="Century Gothic" panose="020B0502020202020204" pitchFamily="34" charset="0"/>
              </a:rPr>
              <a:t>Mattia Dal Ben</a:t>
            </a:r>
          </a:p>
          <a:p>
            <a:pPr algn="l"/>
            <a:r>
              <a:rPr lang="en-IT" sz="2000" dirty="0">
                <a:latin typeface="Century Gothic" panose="020B0502020202020204" pitchFamily="34" charset="0"/>
              </a:rPr>
              <a:t>Eurotech</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9005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Introduction to Anomaly Detection</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58044"/>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559F-2F5B-A1A1-8C87-DA70014CC6A4}"/>
              </a:ext>
            </a:extLst>
          </p:cNvPr>
          <p:cNvSpPr>
            <a:spLocks noGrp="1"/>
          </p:cNvSpPr>
          <p:nvPr>
            <p:ph type="title"/>
          </p:nvPr>
        </p:nvSpPr>
        <p:spPr>
          <a:xfrm>
            <a:off x="619759" y="764373"/>
            <a:ext cx="6257291" cy="1293028"/>
          </a:xfrm>
        </p:spPr>
        <p:txBody>
          <a:bodyPr vert="horz" lIns="91440" tIns="45720" rIns="91440" bIns="45720" rtlCol="0" anchor="ctr">
            <a:normAutofit/>
          </a:bodyPr>
          <a:lstStyle/>
          <a:p>
            <a:r>
              <a:rPr lang="en-US" dirty="0"/>
              <a:t>What is an Anomaly?</a:t>
            </a:r>
          </a:p>
        </p:txBody>
      </p:sp>
      <p:sp>
        <p:nvSpPr>
          <p:cNvPr id="7" name="TextBox 6">
            <a:extLst>
              <a:ext uri="{FF2B5EF4-FFF2-40B4-BE49-F238E27FC236}">
                <a16:creationId xmlns:a16="http://schemas.microsoft.com/office/drawing/2014/main" id="{E9A1FCFF-F06C-21CD-582E-4D173D565C67}"/>
              </a:ext>
            </a:extLst>
          </p:cNvPr>
          <p:cNvSpPr txBox="1"/>
          <p:nvPr/>
        </p:nvSpPr>
        <p:spPr>
          <a:xfrm>
            <a:off x="619760" y="2194560"/>
            <a:ext cx="6257290" cy="402412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effectLst/>
              </a:rPr>
              <a:t>A pattern in data that do not conform to</a:t>
            </a:r>
            <a:r>
              <a:rPr lang="en-US" dirty="0"/>
              <a:t> a well-defined notion of normal behavior [7].</a:t>
            </a:r>
          </a:p>
          <a:p>
            <a:pPr marL="285750" indent="-228600">
              <a:lnSpc>
                <a:spcPct val="90000"/>
              </a:lnSpc>
              <a:spcAft>
                <a:spcPts val="600"/>
              </a:spcAft>
              <a:buFont typeface="Arial" panose="020B0604020202020204" pitchFamily="34" charset="0"/>
              <a:buChar char="•"/>
            </a:pPr>
            <a:r>
              <a:rPr lang="en-US" dirty="0"/>
              <a:t>A data point which differs significantly from other data points.</a:t>
            </a:r>
          </a:p>
          <a:p>
            <a:pPr marL="285750" indent="-228600">
              <a:lnSpc>
                <a:spcPct val="90000"/>
              </a:lnSpc>
              <a:spcAft>
                <a:spcPts val="600"/>
              </a:spcAft>
              <a:buFont typeface="Arial" panose="020B0604020202020204" pitchFamily="34" charset="0"/>
              <a:buChar char="•"/>
            </a:pPr>
            <a:r>
              <a:rPr lang="en-US" dirty="0">
                <a:effectLst/>
              </a:rPr>
              <a:t>An observation which deviates so much from other observations as to arouse suspicions that it was generated by a different mechanism [8].</a:t>
            </a:r>
            <a:endParaRPr lang="en-US" dirty="0"/>
          </a:p>
        </p:txBody>
      </p:sp>
      <p:sp useBgFill="1">
        <p:nvSpPr>
          <p:cNvPr id="14" name="Rectangle 13">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chess board&#10;&#10;Description automatically generated with medium confidence">
            <a:extLst>
              <a:ext uri="{FF2B5EF4-FFF2-40B4-BE49-F238E27FC236}">
                <a16:creationId xmlns:a16="http://schemas.microsoft.com/office/drawing/2014/main" id="{BA597EB6-04E7-9CC7-231F-5642ACFA7132}"/>
              </a:ext>
            </a:extLst>
          </p:cNvPr>
          <p:cNvPicPr>
            <a:picLocks noGrp="1" noChangeAspect="1"/>
          </p:cNvPicPr>
          <p:nvPr>
            <p:ph idx="1"/>
          </p:nvPr>
        </p:nvPicPr>
        <p:blipFill rotWithShape="1">
          <a:blip r:embed="rId3"/>
          <a:srcRect l="5660" r="9174"/>
          <a:stretch/>
        </p:blipFill>
        <p:spPr>
          <a:xfrm>
            <a:off x="7519416" y="10"/>
            <a:ext cx="4672584" cy="6857989"/>
          </a:xfrm>
          <a:prstGeom prst="rect">
            <a:avLst/>
          </a:prstGeom>
        </p:spPr>
      </p:pic>
      <p:sp>
        <p:nvSpPr>
          <p:cNvPr id="9" name="TextBox 8">
            <a:extLst>
              <a:ext uri="{FF2B5EF4-FFF2-40B4-BE49-F238E27FC236}">
                <a16:creationId xmlns:a16="http://schemas.microsoft.com/office/drawing/2014/main" id="{9E27E370-C1CD-D48F-2CCF-2F8D88B495CF}"/>
              </a:ext>
            </a:extLst>
          </p:cNvPr>
          <p:cNvSpPr txBox="1"/>
          <p:nvPr/>
        </p:nvSpPr>
        <p:spPr>
          <a:xfrm>
            <a:off x="7519416" y="6620719"/>
            <a:ext cx="4672584" cy="237279"/>
          </a:xfrm>
          <a:prstGeom prst="rect">
            <a:avLst/>
          </a:prstGeom>
          <a:solidFill>
            <a:srgbClr val="000000">
              <a:alpha val="50000"/>
            </a:srgbClr>
          </a:solidFill>
          <a:ln>
            <a:noFill/>
          </a:ln>
        </p:spPr>
        <p:txBody>
          <a:bodyPr wrap="square" rtlCol="0">
            <a:noAutofit/>
          </a:bodyPr>
          <a:lstStyle/>
          <a:p>
            <a:pPr algn="r">
              <a:spcAft>
                <a:spcPts val="600"/>
              </a:spcAft>
            </a:pPr>
            <a:r>
              <a:rPr lang="en-GB" sz="1000" dirty="0">
                <a:solidFill>
                  <a:srgbClr val="FFFFFF"/>
                </a:solidFill>
              </a:rPr>
              <a:t>https://</a:t>
            </a:r>
            <a:r>
              <a:rPr lang="en-GB" sz="1000" dirty="0" err="1">
                <a:solidFill>
                  <a:srgbClr val="FFFFFF"/>
                </a:solidFill>
              </a:rPr>
              <a:t>unsplash.com</a:t>
            </a:r>
            <a:r>
              <a:rPr lang="en-GB" sz="1000" dirty="0">
                <a:solidFill>
                  <a:srgbClr val="FFFFFF"/>
                </a:solidFill>
              </a:rPr>
              <a:t>/photos/0inyFl3j_rc</a:t>
            </a:r>
            <a:endParaRPr lang="en-IT" sz="1000" dirty="0">
              <a:solidFill>
                <a:srgbClr val="FFFFFF"/>
              </a:solidFill>
            </a:endParaRPr>
          </a:p>
        </p:txBody>
      </p:sp>
    </p:spTree>
    <p:extLst>
      <p:ext uri="{BB962C8B-B14F-4D97-AF65-F5344CB8AC3E}">
        <p14:creationId xmlns:p14="http://schemas.microsoft.com/office/powerpoint/2010/main" val="3190233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F2F4-76D5-C910-4675-09B9C47C88BC}"/>
              </a:ext>
            </a:extLst>
          </p:cNvPr>
          <p:cNvSpPr>
            <a:spLocks noGrp="1"/>
          </p:cNvSpPr>
          <p:nvPr>
            <p:ph type="title"/>
          </p:nvPr>
        </p:nvSpPr>
        <p:spPr>
          <a:xfrm>
            <a:off x="2895600" y="764373"/>
            <a:ext cx="8610600" cy="1293028"/>
          </a:xfrm>
        </p:spPr>
        <p:txBody>
          <a:bodyPr>
            <a:normAutofit/>
          </a:bodyPr>
          <a:lstStyle/>
          <a:p>
            <a:r>
              <a:rPr lang="en-IT" dirty="0"/>
              <a:t>Why Anomaly Detection?</a:t>
            </a:r>
          </a:p>
        </p:txBody>
      </p:sp>
      <p:pic>
        <p:nvPicPr>
          <p:cNvPr id="7" name="Picture 6" descr="Chart, line chart&#10;&#10;Description automatically generated">
            <a:extLst>
              <a:ext uri="{FF2B5EF4-FFF2-40B4-BE49-F238E27FC236}">
                <a16:creationId xmlns:a16="http://schemas.microsoft.com/office/drawing/2014/main" id="{798841A2-5391-F3B7-2D59-831730282833}"/>
              </a:ext>
            </a:extLst>
          </p:cNvPr>
          <p:cNvPicPr>
            <a:picLocks noChangeAspect="1"/>
          </p:cNvPicPr>
          <p:nvPr/>
        </p:nvPicPr>
        <p:blipFill rotWithShape="1">
          <a:blip r:embed="rId2"/>
          <a:srcRect l="6067" r="5455"/>
          <a:stretch/>
        </p:blipFill>
        <p:spPr>
          <a:xfrm>
            <a:off x="685800" y="2362259"/>
            <a:ext cx="4521200" cy="3410926"/>
          </a:xfrm>
          <a:prstGeom prst="rect">
            <a:avLst/>
          </a:prstGeom>
        </p:spPr>
      </p:pic>
      <p:sp>
        <p:nvSpPr>
          <p:cNvPr id="3" name="Content Placeholder 2">
            <a:extLst>
              <a:ext uri="{FF2B5EF4-FFF2-40B4-BE49-F238E27FC236}">
                <a16:creationId xmlns:a16="http://schemas.microsoft.com/office/drawing/2014/main" id="{4DFF720B-A896-7C9A-9B18-A55BC3F19DBA}"/>
              </a:ext>
            </a:extLst>
          </p:cNvPr>
          <p:cNvSpPr>
            <a:spLocks noGrp="1"/>
          </p:cNvSpPr>
          <p:nvPr>
            <p:ph idx="1"/>
          </p:nvPr>
        </p:nvSpPr>
        <p:spPr>
          <a:xfrm>
            <a:off x="5689600" y="2194560"/>
            <a:ext cx="5816600" cy="4024125"/>
          </a:xfrm>
        </p:spPr>
        <p:txBody>
          <a:bodyPr>
            <a:normAutofit/>
          </a:bodyPr>
          <a:lstStyle/>
          <a:p>
            <a:r>
              <a:rPr lang="en-GB" dirty="0">
                <a:effectLst/>
              </a:rPr>
              <a:t>The importance of anomaly detection is due to the fact that anomalies in data translate to significant (and often critical) actionable information in a wide variety of application domains [7].</a:t>
            </a:r>
          </a:p>
          <a:p>
            <a:r>
              <a:rPr lang="en-GB" dirty="0"/>
              <a:t>Finding anomalies is useful in several domains as cyber security, industry, IoT, robotics, etc. </a:t>
            </a:r>
          </a:p>
          <a:p>
            <a:r>
              <a:rPr lang="en-GB" dirty="0"/>
              <a:t>Anomaly detection can be applied for intrusion and fraud detection, fault detection, etc.</a:t>
            </a:r>
            <a:endParaRPr lang="en-IT" dirty="0"/>
          </a:p>
        </p:txBody>
      </p:sp>
      <p:sp>
        <p:nvSpPr>
          <p:cNvPr id="8" name="TextBox 7">
            <a:extLst>
              <a:ext uri="{FF2B5EF4-FFF2-40B4-BE49-F238E27FC236}">
                <a16:creationId xmlns:a16="http://schemas.microsoft.com/office/drawing/2014/main" id="{B8A86334-3073-9ECB-AB91-5EA1303C4BEA}"/>
              </a:ext>
            </a:extLst>
          </p:cNvPr>
          <p:cNvSpPr txBox="1"/>
          <p:nvPr/>
        </p:nvSpPr>
        <p:spPr>
          <a:xfrm>
            <a:off x="417239" y="6244102"/>
            <a:ext cx="2808782" cy="246221"/>
          </a:xfrm>
          <a:prstGeom prst="rect">
            <a:avLst/>
          </a:prstGeom>
          <a:noFill/>
        </p:spPr>
        <p:txBody>
          <a:bodyPr wrap="square" rtlCol="0">
            <a:spAutoFit/>
          </a:bodyPr>
          <a:lstStyle/>
          <a:p>
            <a:pPr>
              <a:spcAft>
                <a:spcPts val="600"/>
              </a:spcAft>
            </a:pPr>
            <a:r>
              <a:rPr lang="en-GB" sz="1000" dirty="0"/>
              <a:t>https://</a:t>
            </a:r>
            <a:r>
              <a:rPr lang="en-GB" sz="1000" dirty="0" err="1"/>
              <a:t>unsplash.com</a:t>
            </a:r>
            <a:r>
              <a:rPr lang="en-GB" sz="1000" dirty="0"/>
              <a:t>/photos/</a:t>
            </a:r>
            <a:r>
              <a:rPr lang="en-GB" sz="1000" dirty="0" err="1"/>
              <a:t>fiXLQXAhCfk</a:t>
            </a:r>
            <a:endParaRPr lang="en-IT" sz="1000" dirty="0"/>
          </a:p>
        </p:txBody>
      </p:sp>
    </p:spTree>
    <p:extLst>
      <p:ext uri="{BB962C8B-B14F-4D97-AF65-F5344CB8AC3E}">
        <p14:creationId xmlns:p14="http://schemas.microsoft.com/office/powerpoint/2010/main" val="2071150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A0C9-34C0-2137-1A70-9975BBBF5D51}"/>
              </a:ext>
            </a:extLst>
          </p:cNvPr>
          <p:cNvSpPr>
            <a:spLocks noGrp="1"/>
          </p:cNvSpPr>
          <p:nvPr>
            <p:ph type="title"/>
          </p:nvPr>
        </p:nvSpPr>
        <p:spPr>
          <a:xfrm>
            <a:off x="619760" y="736538"/>
            <a:ext cx="6832600" cy="1293028"/>
          </a:xfrm>
        </p:spPr>
        <p:txBody>
          <a:bodyPr>
            <a:normAutofit/>
          </a:bodyPr>
          <a:lstStyle/>
          <a:p>
            <a:pPr algn="l"/>
            <a:r>
              <a:rPr lang="en-IT" dirty="0"/>
              <a:t>How to detect anomalies? </a:t>
            </a:r>
          </a:p>
        </p:txBody>
      </p:sp>
      <p:sp>
        <p:nvSpPr>
          <p:cNvPr id="3" name="Content Placeholder 2">
            <a:extLst>
              <a:ext uri="{FF2B5EF4-FFF2-40B4-BE49-F238E27FC236}">
                <a16:creationId xmlns:a16="http://schemas.microsoft.com/office/drawing/2014/main" id="{075066B6-6350-A0B1-5AF3-14DEC3558F6F}"/>
              </a:ext>
            </a:extLst>
          </p:cNvPr>
          <p:cNvSpPr>
            <a:spLocks noGrp="1"/>
          </p:cNvSpPr>
          <p:nvPr>
            <p:ph idx="1"/>
          </p:nvPr>
        </p:nvSpPr>
        <p:spPr>
          <a:xfrm>
            <a:off x="619760" y="2194560"/>
            <a:ext cx="6832600" cy="4024125"/>
          </a:xfrm>
        </p:spPr>
        <p:txBody>
          <a:bodyPr>
            <a:normAutofit/>
          </a:bodyPr>
          <a:lstStyle/>
          <a:p>
            <a:r>
              <a:rPr lang="en-IT" dirty="0"/>
              <a:t>Statistical analysis</a:t>
            </a:r>
          </a:p>
          <a:p>
            <a:pPr lvl="1"/>
            <a:r>
              <a:rPr lang="en-IT" sz="2200" dirty="0"/>
              <a:t>Threshold, proximity and deviation</a:t>
            </a:r>
          </a:p>
          <a:p>
            <a:r>
              <a:rPr lang="en-IT" dirty="0"/>
              <a:t>Machine Learning algorithms:</a:t>
            </a:r>
          </a:p>
          <a:p>
            <a:pPr lvl="1"/>
            <a:r>
              <a:rPr lang="en-IT" sz="2200" dirty="0"/>
              <a:t>Supervised</a:t>
            </a:r>
          </a:p>
          <a:p>
            <a:pPr lvl="2"/>
            <a:r>
              <a:rPr lang="en-GB" sz="2200" dirty="0"/>
              <a:t>Decision trees, </a:t>
            </a:r>
            <a:r>
              <a:rPr lang="en-GB" sz="2200" dirty="0" err="1"/>
              <a:t>XGBoost</a:t>
            </a:r>
            <a:r>
              <a:rPr lang="en-GB" sz="2200" dirty="0"/>
              <a:t>, …</a:t>
            </a:r>
            <a:endParaRPr lang="en-IT" sz="2200" dirty="0"/>
          </a:p>
          <a:p>
            <a:pPr lvl="1"/>
            <a:r>
              <a:rPr lang="en-IT" sz="2200" dirty="0"/>
              <a:t>Semi-supervised</a:t>
            </a:r>
          </a:p>
          <a:p>
            <a:pPr lvl="2"/>
            <a:r>
              <a:rPr lang="en-US" sz="2200" dirty="0"/>
              <a:t>Autoencoders, …</a:t>
            </a:r>
            <a:endParaRPr lang="en-IT" sz="2200" dirty="0"/>
          </a:p>
          <a:p>
            <a:pPr lvl="1"/>
            <a:r>
              <a:rPr lang="en-IT" sz="2200" dirty="0"/>
              <a:t>Unsupervised</a:t>
            </a:r>
          </a:p>
          <a:p>
            <a:pPr lvl="2"/>
            <a:r>
              <a:rPr lang="en-US" sz="2200" dirty="0"/>
              <a:t>GANs, …</a:t>
            </a:r>
            <a:endParaRPr lang="en-IT" sz="2200" dirty="0"/>
          </a:p>
          <a:p>
            <a:pPr marL="914400" lvl="2" indent="0">
              <a:buNone/>
            </a:pPr>
            <a:endParaRPr lang="en-IT" dirty="0"/>
          </a:p>
        </p:txBody>
      </p:sp>
      <p:pic>
        <p:nvPicPr>
          <p:cNvPr id="9" name="Content Placeholder 4" descr="Diagram&#10;&#10;Description automatically generated with low confidence">
            <a:extLst>
              <a:ext uri="{FF2B5EF4-FFF2-40B4-BE49-F238E27FC236}">
                <a16:creationId xmlns:a16="http://schemas.microsoft.com/office/drawing/2014/main" id="{3251BEA4-C9BB-3349-E1A1-7D3B09634A58}"/>
              </a:ext>
            </a:extLst>
          </p:cNvPr>
          <p:cNvPicPr>
            <a:picLocks noChangeAspect="1"/>
          </p:cNvPicPr>
          <p:nvPr/>
        </p:nvPicPr>
        <p:blipFill>
          <a:blip r:embed="rId2"/>
          <a:stretch>
            <a:fillRect/>
          </a:stretch>
        </p:blipFill>
        <p:spPr>
          <a:xfrm>
            <a:off x="7207620" y="1219075"/>
            <a:ext cx="4364620" cy="5164604"/>
          </a:xfrm>
          <a:prstGeom prst="rect">
            <a:avLst/>
          </a:prstGeom>
        </p:spPr>
      </p:pic>
      <p:sp>
        <p:nvSpPr>
          <p:cNvPr id="10" name="TextBox 9">
            <a:extLst>
              <a:ext uri="{FF2B5EF4-FFF2-40B4-BE49-F238E27FC236}">
                <a16:creationId xmlns:a16="http://schemas.microsoft.com/office/drawing/2014/main" id="{E8A742FE-414E-1B39-0E68-A84A460CD97E}"/>
              </a:ext>
            </a:extLst>
          </p:cNvPr>
          <p:cNvSpPr txBox="1"/>
          <p:nvPr/>
        </p:nvSpPr>
        <p:spPr>
          <a:xfrm>
            <a:off x="7207620" y="6121462"/>
            <a:ext cx="4364620" cy="262217"/>
          </a:xfrm>
          <a:prstGeom prst="rect">
            <a:avLst/>
          </a:prstGeom>
          <a:solidFill>
            <a:srgbClr val="000000">
              <a:alpha val="50000"/>
            </a:srgbClr>
          </a:solidFill>
          <a:ln>
            <a:noFill/>
          </a:ln>
        </p:spPr>
        <p:txBody>
          <a:bodyPr wrap="square" rtlCol="0">
            <a:noAutofit/>
          </a:bodyPr>
          <a:lstStyle/>
          <a:p>
            <a:pPr algn="r">
              <a:spcAft>
                <a:spcPts val="600"/>
              </a:spcAft>
            </a:pPr>
            <a:r>
              <a:rPr lang="en-GB" sz="1000" dirty="0">
                <a:solidFill>
                  <a:srgbClr val="FFFFFF"/>
                </a:solidFill>
              </a:rPr>
              <a:t>https://</a:t>
            </a:r>
            <a:r>
              <a:rPr lang="en-GB" sz="1000" dirty="0" err="1">
                <a:solidFill>
                  <a:srgbClr val="FFFFFF"/>
                </a:solidFill>
              </a:rPr>
              <a:t>xkcd.com</a:t>
            </a:r>
            <a:r>
              <a:rPr lang="en-GB" sz="1000" dirty="0">
                <a:solidFill>
                  <a:srgbClr val="FFFFFF"/>
                </a:solidFill>
              </a:rPr>
              <a:t>/1838/</a:t>
            </a:r>
            <a:endParaRPr lang="en-IT" sz="1000" dirty="0">
              <a:solidFill>
                <a:srgbClr val="FFFFFF"/>
              </a:solidFill>
            </a:endParaRPr>
          </a:p>
        </p:txBody>
      </p:sp>
    </p:spTree>
    <p:extLst>
      <p:ext uri="{BB962C8B-B14F-4D97-AF65-F5344CB8AC3E}">
        <p14:creationId xmlns:p14="http://schemas.microsoft.com/office/powerpoint/2010/main" val="1769733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B0C2-948D-BB05-BCC8-300A85156947}"/>
              </a:ext>
            </a:extLst>
          </p:cNvPr>
          <p:cNvSpPr>
            <a:spLocks noGrp="1"/>
          </p:cNvSpPr>
          <p:nvPr>
            <p:ph type="title"/>
          </p:nvPr>
        </p:nvSpPr>
        <p:spPr/>
        <p:txBody>
          <a:bodyPr/>
          <a:lstStyle/>
          <a:p>
            <a:r>
              <a:rPr lang="en-IT" dirty="0"/>
              <a:t>What IS aN Autoencoder?</a:t>
            </a:r>
          </a:p>
        </p:txBody>
      </p:sp>
      <p:sp>
        <p:nvSpPr>
          <p:cNvPr id="10" name="Content Placeholder 2">
            <a:extLst>
              <a:ext uri="{FF2B5EF4-FFF2-40B4-BE49-F238E27FC236}">
                <a16:creationId xmlns:a16="http://schemas.microsoft.com/office/drawing/2014/main" id="{FF6D546C-2B33-E9C7-C073-B5806EF53430}"/>
              </a:ext>
            </a:extLst>
          </p:cNvPr>
          <p:cNvSpPr txBox="1">
            <a:spLocks/>
          </p:cNvSpPr>
          <p:nvPr/>
        </p:nvSpPr>
        <p:spPr>
          <a:xfrm>
            <a:off x="247756" y="1776812"/>
            <a:ext cx="5629679" cy="462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sz="1800" dirty="0"/>
              <a:t>An Autoencoders is a specific semi-supervised (or self-supervised) ML algorithm used in several applications</a:t>
            </a:r>
          </a:p>
          <a:p>
            <a:r>
              <a:rPr lang="en-IT" sz="1800" dirty="0"/>
              <a:t>An Autoencoder tries to reconstruct the input at the output </a:t>
            </a:r>
          </a:p>
          <a:p>
            <a:r>
              <a:rPr lang="en-IT" sz="1800" dirty="0"/>
              <a:t>It consists of an Encoder and a Decoder</a:t>
            </a:r>
          </a:p>
          <a:p>
            <a:r>
              <a:rPr lang="en-IT" sz="1800" dirty="0"/>
              <a:t>The Encoder is a NN that maps the input to a lower-dimensional space (code)</a:t>
            </a:r>
          </a:p>
          <a:p>
            <a:r>
              <a:rPr lang="en-IT" sz="1800" dirty="0"/>
              <a:t>The Decoder is a NN that maps encoded data back to the input</a:t>
            </a:r>
          </a:p>
          <a:p>
            <a:r>
              <a:rPr lang="en-IT" sz="1800" dirty="0"/>
              <a:t>The algorithm is trained to have a small reconstruction error</a:t>
            </a:r>
          </a:p>
          <a:p>
            <a:r>
              <a:rPr lang="en-IT" sz="1800" dirty="0"/>
              <a:t>Anomalies tipically have high reconstruction error (MAE, MSE or RMSE)</a:t>
            </a:r>
          </a:p>
          <a:p>
            <a:endParaRPr lang="en-IT" sz="1800" dirty="0"/>
          </a:p>
        </p:txBody>
      </p:sp>
      <p:grpSp>
        <p:nvGrpSpPr>
          <p:cNvPr id="128" name="Group 127">
            <a:extLst>
              <a:ext uri="{FF2B5EF4-FFF2-40B4-BE49-F238E27FC236}">
                <a16:creationId xmlns:a16="http://schemas.microsoft.com/office/drawing/2014/main" id="{1B1BC93F-61AB-10A6-00B0-BA3CD5B2270C}"/>
              </a:ext>
            </a:extLst>
          </p:cNvPr>
          <p:cNvGrpSpPr/>
          <p:nvPr/>
        </p:nvGrpSpPr>
        <p:grpSpPr>
          <a:xfrm>
            <a:off x="5810491" y="1836998"/>
            <a:ext cx="6204857" cy="4629874"/>
            <a:chOff x="3067292" y="1597306"/>
            <a:chExt cx="6086432" cy="4629874"/>
          </a:xfrm>
        </p:grpSpPr>
        <p:sp>
          <p:nvSpPr>
            <p:cNvPr id="129" name="Rectangle 128">
              <a:extLst>
                <a:ext uri="{FF2B5EF4-FFF2-40B4-BE49-F238E27FC236}">
                  <a16:creationId xmlns:a16="http://schemas.microsoft.com/office/drawing/2014/main" id="{50429200-32A8-3554-623E-7D203447DD4D}"/>
                </a:ext>
              </a:extLst>
            </p:cNvPr>
            <p:cNvSpPr/>
            <p:nvPr/>
          </p:nvSpPr>
          <p:spPr>
            <a:xfrm>
              <a:off x="3067292" y="1597306"/>
              <a:ext cx="6086432" cy="46298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131" name="Group 130">
              <a:extLst>
                <a:ext uri="{FF2B5EF4-FFF2-40B4-BE49-F238E27FC236}">
                  <a16:creationId xmlns:a16="http://schemas.microsoft.com/office/drawing/2014/main" id="{D21DA0F3-5717-5728-F730-641EE499AB98}"/>
                </a:ext>
              </a:extLst>
            </p:cNvPr>
            <p:cNvGrpSpPr/>
            <p:nvPr/>
          </p:nvGrpSpPr>
          <p:grpSpPr>
            <a:xfrm>
              <a:off x="3286846" y="1824116"/>
              <a:ext cx="5797131" cy="4220742"/>
              <a:chOff x="3286846" y="1824116"/>
              <a:chExt cx="5797131" cy="4220742"/>
            </a:xfrm>
          </p:grpSpPr>
          <p:grpSp>
            <p:nvGrpSpPr>
              <p:cNvPr id="133" name="Group 132">
                <a:extLst>
                  <a:ext uri="{FF2B5EF4-FFF2-40B4-BE49-F238E27FC236}">
                    <a16:creationId xmlns:a16="http://schemas.microsoft.com/office/drawing/2014/main" id="{354EBE27-4AD8-F3F9-5339-0A64C7F219C1}"/>
                  </a:ext>
                </a:extLst>
              </p:cNvPr>
              <p:cNvGrpSpPr/>
              <p:nvPr/>
            </p:nvGrpSpPr>
            <p:grpSpPr>
              <a:xfrm>
                <a:off x="5859804" y="3197779"/>
                <a:ext cx="359228" cy="914398"/>
                <a:chOff x="3614315" y="2285528"/>
                <a:chExt cx="359228" cy="914398"/>
              </a:xfrm>
            </p:grpSpPr>
            <p:sp>
              <p:nvSpPr>
                <p:cNvPr id="244" name="Oval 243">
                  <a:extLst>
                    <a:ext uri="{FF2B5EF4-FFF2-40B4-BE49-F238E27FC236}">
                      <a16:creationId xmlns:a16="http://schemas.microsoft.com/office/drawing/2014/main" id="{7E206447-9A5F-BA15-E667-FD3FD6B00F0F}"/>
                    </a:ext>
                  </a:extLst>
                </p:cNvPr>
                <p:cNvSpPr/>
                <p:nvPr/>
              </p:nvSpPr>
              <p:spPr>
                <a:xfrm>
                  <a:off x="3614315" y="2285528"/>
                  <a:ext cx="359228" cy="359228"/>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5" name="Oval 244">
                  <a:extLst>
                    <a:ext uri="{FF2B5EF4-FFF2-40B4-BE49-F238E27FC236}">
                      <a16:creationId xmlns:a16="http://schemas.microsoft.com/office/drawing/2014/main" id="{0B631B33-55AF-2AC9-7C2F-465A40519A90}"/>
                    </a:ext>
                  </a:extLst>
                </p:cNvPr>
                <p:cNvSpPr/>
                <p:nvPr/>
              </p:nvSpPr>
              <p:spPr>
                <a:xfrm>
                  <a:off x="3614315" y="2840698"/>
                  <a:ext cx="359228" cy="359228"/>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grpSp>
          <p:grpSp>
            <p:nvGrpSpPr>
              <p:cNvPr id="135" name="Group 134">
                <a:extLst>
                  <a:ext uri="{FF2B5EF4-FFF2-40B4-BE49-F238E27FC236}">
                    <a16:creationId xmlns:a16="http://schemas.microsoft.com/office/drawing/2014/main" id="{CDAF6F8A-A1EE-4181-EA5E-C5C065A81A8A}"/>
                  </a:ext>
                </a:extLst>
              </p:cNvPr>
              <p:cNvGrpSpPr/>
              <p:nvPr/>
            </p:nvGrpSpPr>
            <p:grpSpPr>
              <a:xfrm>
                <a:off x="4280863" y="1824116"/>
                <a:ext cx="1578941" cy="3690249"/>
                <a:chOff x="2035374" y="805544"/>
                <a:chExt cx="1578941" cy="3690249"/>
              </a:xfrm>
            </p:grpSpPr>
            <p:grpSp>
              <p:nvGrpSpPr>
                <p:cNvPr id="195" name="Group 194">
                  <a:extLst>
                    <a:ext uri="{FF2B5EF4-FFF2-40B4-BE49-F238E27FC236}">
                      <a16:creationId xmlns:a16="http://schemas.microsoft.com/office/drawing/2014/main" id="{2D2F4903-5030-7DE4-9C10-EBBE9AC4DCED}"/>
                    </a:ext>
                  </a:extLst>
                </p:cNvPr>
                <p:cNvGrpSpPr/>
                <p:nvPr/>
              </p:nvGrpSpPr>
              <p:grpSpPr>
                <a:xfrm>
                  <a:off x="2035374" y="805544"/>
                  <a:ext cx="1154141" cy="3690249"/>
                  <a:chOff x="2035374" y="805544"/>
                  <a:chExt cx="1154141" cy="3690249"/>
                </a:xfrm>
              </p:grpSpPr>
              <p:sp>
                <p:nvSpPr>
                  <p:cNvPr id="233" name="Oval 232">
                    <a:extLst>
                      <a:ext uri="{FF2B5EF4-FFF2-40B4-BE49-F238E27FC236}">
                        <a16:creationId xmlns:a16="http://schemas.microsoft.com/office/drawing/2014/main" id="{80079502-3BE8-292D-14BA-4BE86A3216BF}"/>
                      </a:ext>
                    </a:extLst>
                  </p:cNvPr>
                  <p:cNvSpPr/>
                  <p:nvPr/>
                </p:nvSpPr>
                <p:spPr>
                  <a:xfrm>
                    <a:off x="2035374" y="80554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4" name="Oval 233">
                    <a:extLst>
                      <a:ext uri="{FF2B5EF4-FFF2-40B4-BE49-F238E27FC236}">
                        <a16:creationId xmlns:a16="http://schemas.microsoft.com/office/drawing/2014/main" id="{D0671D9E-9FB5-5ADC-10FA-ADE841AC02E6}"/>
                      </a:ext>
                    </a:extLst>
                  </p:cNvPr>
                  <p:cNvSpPr/>
                  <p:nvPr/>
                </p:nvSpPr>
                <p:spPr>
                  <a:xfrm>
                    <a:off x="2035374" y="136071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5" name="Oval 234">
                    <a:extLst>
                      <a:ext uri="{FF2B5EF4-FFF2-40B4-BE49-F238E27FC236}">
                        <a16:creationId xmlns:a16="http://schemas.microsoft.com/office/drawing/2014/main" id="{EFFC82A8-5B68-132D-6174-7BBE12C9C892}"/>
                      </a:ext>
                    </a:extLst>
                  </p:cNvPr>
                  <p:cNvSpPr/>
                  <p:nvPr/>
                </p:nvSpPr>
                <p:spPr>
                  <a:xfrm>
                    <a:off x="2035374" y="191588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6" name="Oval 235">
                    <a:extLst>
                      <a:ext uri="{FF2B5EF4-FFF2-40B4-BE49-F238E27FC236}">
                        <a16:creationId xmlns:a16="http://schemas.microsoft.com/office/drawing/2014/main" id="{7F313762-6039-7133-0EFE-3E95E5A304A0}"/>
                      </a:ext>
                    </a:extLst>
                  </p:cNvPr>
                  <p:cNvSpPr/>
                  <p:nvPr/>
                </p:nvSpPr>
                <p:spPr>
                  <a:xfrm>
                    <a:off x="2035374" y="247105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7" name="Oval 236">
                    <a:extLst>
                      <a:ext uri="{FF2B5EF4-FFF2-40B4-BE49-F238E27FC236}">
                        <a16:creationId xmlns:a16="http://schemas.microsoft.com/office/drawing/2014/main" id="{713F803F-C45A-E7D5-336D-0827AAC884C3}"/>
                      </a:ext>
                    </a:extLst>
                  </p:cNvPr>
                  <p:cNvSpPr/>
                  <p:nvPr/>
                </p:nvSpPr>
                <p:spPr>
                  <a:xfrm>
                    <a:off x="2046259" y="302622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8" name="Oval 237">
                    <a:extLst>
                      <a:ext uri="{FF2B5EF4-FFF2-40B4-BE49-F238E27FC236}">
                        <a16:creationId xmlns:a16="http://schemas.microsoft.com/office/drawing/2014/main" id="{622A5C29-279D-3B78-AF16-03F721F395FB}"/>
                      </a:ext>
                    </a:extLst>
                  </p:cNvPr>
                  <p:cNvSpPr/>
                  <p:nvPr/>
                </p:nvSpPr>
                <p:spPr>
                  <a:xfrm>
                    <a:off x="2046259" y="358139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9" name="Oval 238">
                    <a:extLst>
                      <a:ext uri="{FF2B5EF4-FFF2-40B4-BE49-F238E27FC236}">
                        <a16:creationId xmlns:a16="http://schemas.microsoft.com/office/drawing/2014/main" id="{FEE5F8B3-8F2E-84FB-B644-26AF7A068B8C}"/>
                      </a:ext>
                    </a:extLst>
                  </p:cNvPr>
                  <p:cNvSpPr/>
                  <p:nvPr/>
                </p:nvSpPr>
                <p:spPr>
                  <a:xfrm>
                    <a:off x="2035374" y="413656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0" name="Oval 239">
                    <a:extLst>
                      <a:ext uri="{FF2B5EF4-FFF2-40B4-BE49-F238E27FC236}">
                        <a16:creationId xmlns:a16="http://schemas.microsoft.com/office/drawing/2014/main" id="{B7A510DB-BE25-0E81-6034-778CA139F2AD}"/>
                      </a:ext>
                    </a:extLst>
                  </p:cNvPr>
                  <p:cNvSpPr/>
                  <p:nvPr/>
                </p:nvSpPr>
                <p:spPr>
                  <a:xfrm>
                    <a:off x="2830287" y="162015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1" name="Oval 240">
                    <a:extLst>
                      <a:ext uri="{FF2B5EF4-FFF2-40B4-BE49-F238E27FC236}">
                        <a16:creationId xmlns:a16="http://schemas.microsoft.com/office/drawing/2014/main" id="{2BAF9F74-9C9E-E333-B10C-B9F8083362F2}"/>
                      </a:ext>
                    </a:extLst>
                  </p:cNvPr>
                  <p:cNvSpPr/>
                  <p:nvPr/>
                </p:nvSpPr>
                <p:spPr>
                  <a:xfrm>
                    <a:off x="2830287" y="217532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2" name="Oval 241">
                    <a:extLst>
                      <a:ext uri="{FF2B5EF4-FFF2-40B4-BE49-F238E27FC236}">
                        <a16:creationId xmlns:a16="http://schemas.microsoft.com/office/drawing/2014/main" id="{61CD35EA-BA9E-9E25-1811-5A946E64C12F}"/>
                      </a:ext>
                    </a:extLst>
                  </p:cNvPr>
                  <p:cNvSpPr/>
                  <p:nvPr/>
                </p:nvSpPr>
                <p:spPr>
                  <a:xfrm>
                    <a:off x="2830287" y="273049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3" name="Oval 242">
                    <a:extLst>
                      <a:ext uri="{FF2B5EF4-FFF2-40B4-BE49-F238E27FC236}">
                        <a16:creationId xmlns:a16="http://schemas.microsoft.com/office/drawing/2014/main" id="{2CBB9BCA-D79A-B5EC-A224-E9B5D386CD18}"/>
                      </a:ext>
                    </a:extLst>
                  </p:cNvPr>
                  <p:cNvSpPr/>
                  <p:nvPr/>
                </p:nvSpPr>
                <p:spPr>
                  <a:xfrm>
                    <a:off x="2830287" y="3285669"/>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grpSp>
            <p:grpSp>
              <p:nvGrpSpPr>
                <p:cNvPr id="196" name="Group 195">
                  <a:extLst>
                    <a:ext uri="{FF2B5EF4-FFF2-40B4-BE49-F238E27FC236}">
                      <a16:creationId xmlns:a16="http://schemas.microsoft.com/office/drawing/2014/main" id="{74AB8290-90AC-7E96-E9CA-1E885B7A0577}"/>
                    </a:ext>
                  </a:extLst>
                </p:cNvPr>
                <p:cNvGrpSpPr/>
                <p:nvPr/>
              </p:nvGrpSpPr>
              <p:grpSpPr>
                <a:xfrm>
                  <a:off x="2341994" y="1112164"/>
                  <a:ext cx="540901" cy="3077009"/>
                  <a:chOff x="2341994" y="1112164"/>
                  <a:chExt cx="540901" cy="3077009"/>
                </a:xfrm>
              </p:grpSpPr>
              <p:cxnSp>
                <p:nvCxnSpPr>
                  <p:cNvPr id="205" name="Straight Connector 204">
                    <a:extLst>
                      <a:ext uri="{FF2B5EF4-FFF2-40B4-BE49-F238E27FC236}">
                        <a16:creationId xmlns:a16="http://schemas.microsoft.com/office/drawing/2014/main" id="{691E55E1-2DAD-D000-04ED-B923D8C8BAD2}"/>
                      </a:ext>
                    </a:extLst>
                  </p:cNvPr>
                  <p:cNvCxnSpPr>
                    <a:cxnSpLocks/>
                    <a:stCxn id="233" idx="5"/>
                    <a:endCxn id="240" idx="1"/>
                  </p:cNvCxnSpPr>
                  <p:nvPr/>
                </p:nvCxnSpPr>
                <p:spPr>
                  <a:xfrm>
                    <a:off x="2341994" y="1112164"/>
                    <a:ext cx="540901" cy="560602"/>
                  </a:xfrm>
                  <a:prstGeom prst="line">
                    <a:avLst/>
                  </a:prstGeom>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5988C62D-94BD-AE02-0BF5-6A729D58035E}"/>
                      </a:ext>
                    </a:extLst>
                  </p:cNvPr>
                  <p:cNvCxnSpPr>
                    <a:cxnSpLocks/>
                    <a:stCxn id="233" idx="5"/>
                    <a:endCxn id="241" idx="1"/>
                  </p:cNvCxnSpPr>
                  <p:nvPr/>
                </p:nvCxnSpPr>
                <p:spPr>
                  <a:xfrm>
                    <a:off x="2341994" y="1112164"/>
                    <a:ext cx="540901" cy="1115772"/>
                  </a:xfrm>
                  <a:prstGeom prst="line">
                    <a:avLst/>
                  </a:prstGeom>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30EC1B89-224D-9660-1799-C6D108DBD038}"/>
                      </a:ext>
                    </a:extLst>
                  </p:cNvPr>
                  <p:cNvCxnSpPr>
                    <a:cxnSpLocks/>
                    <a:stCxn id="233" idx="5"/>
                    <a:endCxn id="242" idx="1"/>
                  </p:cNvCxnSpPr>
                  <p:nvPr/>
                </p:nvCxnSpPr>
                <p:spPr>
                  <a:xfrm>
                    <a:off x="2341994" y="1112164"/>
                    <a:ext cx="540901" cy="1670942"/>
                  </a:xfrm>
                  <a:prstGeom prst="line">
                    <a:avLst/>
                  </a:prstGeom>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EF4B9C72-88EE-0711-A05B-729838FE19C7}"/>
                      </a:ext>
                    </a:extLst>
                  </p:cNvPr>
                  <p:cNvCxnSpPr>
                    <a:cxnSpLocks/>
                    <a:stCxn id="233" idx="5"/>
                    <a:endCxn id="243" idx="1"/>
                  </p:cNvCxnSpPr>
                  <p:nvPr/>
                </p:nvCxnSpPr>
                <p:spPr>
                  <a:xfrm>
                    <a:off x="2341994" y="1112164"/>
                    <a:ext cx="540901" cy="2226113"/>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A92FB7FB-4B4D-3118-5421-68F138484089}"/>
                      </a:ext>
                    </a:extLst>
                  </p:cNvPr>
                  <p:cNvCxnSpPr>
                    <a:cxnSpLocks/>
                    <a:stCxn id="239" idx="7"/>
                    <a:endCxn id="240" idx="3"/>
                  </p:cNvCxnSpPr>
                  <p:nvPr/>
                </p:nvCxnSpPr>
                <p:spPr>
                  <a:xfrm flipV="1">
                    <a:off x="2341994" y="1926778"/>
                    <a:ext cx="540901" cy="2262395"/>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284C79CA-762C-F385-69CA-75A561116308}"/>
                      </a:ext>
                    </a:extLst>
                  </p:cNvPr>
                  <p:cNvCxnSpPr>
                    <a:cxnSpLocks/>
                    <a:stCxn id="239" idx="7"/>
                    <a:endCxn id="241" idx="3"/>
                  </p:cNvCxnSpPr>
                  <p:nvPr/>
                </p:nvCxnSpPr>
                <p:spPr>
                  <a:xfrm flipV="1">
                    <a:off x="2341994" y="2481948"/>
                    <a:ext cx="540901" cy="1707225"/>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F0070915-AC76-BD34-336F-EA55F72379CC}"/>
                      </a:ext>
                    </a:extLst>
                  </p:cNvPr>
                  <p:cNvCxnSpPr>
                    <a:cxnSpLocks/>
                    <a:stCxn id="239" idx="7"/>
                    <a:endCxn id="242" idx="3"/>
                  </p:cNvCxnSpPr>
                  <p:nvPr/>
                </p:nvCxnSpPr>
                <p:spPr>
                  <a:xfrm flipV="1">
                    <a:off x="2341994" y="3037118"/>
                    <a:ext cx="540901" cy="1152055"/>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18A770D9-5E64-C33A-A752-A322FDA853A5}"/>
                      </a:ext>
                    </a:extLst>
                  </p:cNvPr>
                  <p:cNvCxnSpPr>
                    <a:cxnSpLocks/>
                    <a:stCxn id="239" idx="7"/>
                    <a:endCxn id="243" idx="3"/>
                  </p:cNvCxnSpPr>
                  <p:nvPr/>
                </p:nvCxnSpPr>
                <p:spPr>
                  <a:xfrm flipV="1">
                    <a:off x="2341994" y="3592289"/>
                    <a:ext cx="540901" cy="596884"/>
                  </a:xfrm>
                  <a:prstGeom prst="line">
                    <a:avLst/>
                  </a:prstGeom>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D273B909-89FB-50EB-33FA-52194F835107}"/>
                      </a:ext>
                    </a:extLst>
                  </p:cNvPr>
                  <p:cNvCxnSpPr>
                    <a:cxnSpLocks/>
                    <a:stCxn id="234" idx="6"/>
                    <a:endCxn id="240" idx="1"/>
                  </p:cNvCxnSpPr>
                  <p:nvPr/>
                </p:nvCxnSpPr>
                <p:spPr>
                  <a:xfrm>
                    <a:off x="2394602" y="1540328"/>
                    <a:ext cx="488293" cy="132438"/>
                  </a:xfrm>
                  <a:prstGeom prst="line">
                    <a:avLst/>
                  </a:prstGeom>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3B46B4FA-A670-433C-6EFC-0428A45BA985}"/>
                      </a:ext>
                    </a:extLst>
                  </p:cNvPr>
                  <p:cNvCxnSpPr>
                    <a:cxnSpLocks/>
                    <a:stCxn id="234" idx="6"/>
                    <a:endCxn id="241" idx="1"/>
                  </p:cNvCxnSpPr>
                  <p:nvPr/>
                </p:nvCxnSpPr>
                <p:spPr>
                  <a:xfrm>
                    <a:off x="2394602" y="1540328"/>
                    <a:ext cx="488293" cy="687608"/>
                  </a:xfrm>
                  <a:prstGeom prst="line">
                    <a:avLst/>
                  </a:prstGeom>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CBB4C0E4-F151-CB87-D491-12368127E379}"/>
                      </a:ext>
                    </a:extLst>
                  </p:cNvPr>
                  <p:cNvCxnSpPr>
                    <a:cxnSpLocks/>
                    <a:stCxn id="234" idx="6"/>
                    <a:endCxn id="242" idx="1"/>
                  </p:cNvCxnSpPr>
                  <p:nvPr/>
                </p:nvCxnSpPr>
                <p:spPr>
                  <a:xfrm>
                    <a:off x="2394602" y="1540328"/>
                    <a:ext cx="488293" cy="1242778"/>
                  </a:xfrm>
                  <a:prstGeom prst="line">
                    <a:avLst/>
                  </a:prstGeom>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0C63CA11-7FA5-4A08-0C3E-09B750411B9B}"/>
                      </a:ext>
                    </a:extLst>
                  </p:cNvPr>
                  <p:cNvCxnSpPr>
                    <a:cxnSpLocks/>
                    <a:stCxn id="234" idx="6"/>
                    <a:endCxn id="243" idx="1"/>
                  </p:cNvCxnSpPr>
                  <p:nvPr/>
                </p:nvCxnSpPr>
                <p:spPr>
                  <a:xfrm>
                    <a:off x="2394602" y="1540328"/>
                    <a:ext cx="488293" cy="1797949"/>
                  </a:xfrm>
                  <a:prstGeom prst="line">
                    <a:avLst/>
                  </a:prstGeom>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566B73D2-7895-52B7-0EC9-956BE05633A4}"/>
                      </a:ext>
                    </a:extLst>
                  </p:cNvPr>
                  <p:cNvCxnSpPr>
                    <a:cxnSpLocks/>
                    <a:stCxn id="238" idx="6"/>
                    <a:endCxn id="243" idx="3"/>
                  </p:cNvCxnSpPr>
                  <p:nvPr/>
                </p:nvCxnSpPr>
                <p:spPr>
                  <a:xfrm flipV="1">
                    <a:off x="2405487" y="3592289"/>
                    <a:ext cx="477408" cy="168720"/>
                  </a:xfrm>
                  <a:prstGeom prst="line">
                    <a:avLst/>
                  </a:prstGeom>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8CBBDA44-1E12-FC56-4B33-9ACA1466D68D}"/>
                      </a:ext>
                    </a:extLst>
                  </p:cNvPr>
                  <p:cNvCxnSpPr>
                    <a:cxnSpLocks/>
                    <a:stCxn id="238" idx="6"/>
                    <a:endCxn id="242" idx="3"/>
                  </p:cNvCxnSpPr>
                  <p:nvPr/>
                </p:nvCxnSpPr>
                <p:spPr>
                  <a:xfrm flipV="1">
                    <a:off x="2405487" y="3037118"/>
                    <a:ext cx="477408" cy="723891"/>
                  </a:xfrm>
                  <a:prstGeom prst="line">
                    <a:avLst/>
                  </a:prstGeom>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575D55C7-E7B4-4E36-B8F3-B7DC8F7B76A9}"/>
                      </a:ext>
                    </a:extLst>
                  </p:cNvPr>
                  <p:cNvCxnSpPr>
                    <a:cxnSpLocks/>
                    <a:stCxn id="238" idx="6"/>
                    <a:endCxn id="241" idx="3"/>
                  </p:cNvCxnSpPr>
                  <p:nvPr/>
                </p:nvCxnSpPr>
                <p:spPr>
                  <a:xfrm flipV="1">
                    <a:off x="2405487" y="2481948"/>
                    <a:ext cx="477408" cy="1279061"/>
                  </a:xfrm>
                  <a:prstGeom prst="line">
                    <a:avLst/>
                  </a:prstGeom>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1043FAB-6FDB-2326-28B8-85AEE88463E7}"/>
                      </a:ext>
                    </a:extLst>
                  </p:cNvPr>
                  <p:cNvCxnSpPr>
                    <a:cxnSpLocks/>
                    <a:stCxn id="238" idx="6"/>
                    <a:endCxn id="240" idx="3"/>
                  </p:cNvCxnSpPr>
                  <p:nvPr/>
                </p:nvCxnSpPr>
                <p:spPr>
                  <a:xfrm flipV="1">
                    <a:off x="2405487" y="1926778"/>
                    <a:ext cx="477408" cy="1834231"/>
                  </a:xfrm>
                  <a:prstGeom prst="line">
                    <a:avLst/>
                  </a:prstGeom>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849F746E-E530-0D6A-8CA6-CBA698526C32}"/>
                      </a:ext>
                    </a:extLst>
                  </p:cNvPr>
                  <p:cNvCxnSpPr>
                    <a:cxnSpLocks/>
                    <a:stCxn id="235" idx="6"/>
                    <a:endCxn id="240" idx="2"/>
                  </p:cNvCxnSpPr>
                  <p:nvPr/>
                </p:nvCxnSpPr>
                <p:spPr>
                  <a:xfrm flipV="1">
                    <a:off x="2394602" y="179977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813920E3-B76E-7E02-E037-59BC7A4531F0}"/>
                      </a:ext>
                    </a:extLst>
                  </p:cNvPr>
                  <p:cNvCxnSpPr>
                    <a:cxnSpLocks/>
                    <a:stCxn id="235" idx="6"/>
                    <a:endCxn id="241" idx="2"/>
                  </p:cNvCxnSpPr>
                  <p:nvPr/>
                </p:nvCxnSpPr>
                <p:spPr>
                  <a:xfrm>
                    <a:off x="2394602" y="209549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E645563F-7D8E-E266-DC6C-6583C7995B36}"/>
                      </a:ext>
                    </a:extLst>
                  </p:cNvPr>
                  <p:cNvCxnSpPr>
                    <a:cxnSpLocks/>
                    <a:stCxn id="235" idx="6"/>
                    <a:endCxn id="242" idx="2"/>
                  </p:cNvCxnSpPr>
                  <p:nvPr/>
                </p:nvCxnSpPr>
                <p:spPr>
                  <a:xfrm>
                    <a:off x="2394602" y="2095498"/>
                    <a:ext cx="435685" cy="814614"/>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BBB2BD4A-E839-69B6-E030-2C188891D488}"/>
                      </a:ext>
                    </a:extLst>
                  </p:cNvPr>
                  <p:cNvCxnSpPr>
                    <a:cxnSpLocks/>
                    <a:stCxn id="235" idx="6"/>
                    <a:endCxn id="243" idx="2"/>
                  </p:cNvCxnSpPr>
                  <p:nvPr/>
                </p:nvCxnSpPr>
                <p:spPr>
                  <a:xfrm>
                    <a:off x="2394602" y="2095498"/>
                    <a:ext cx="435685" cy="1369785"/>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41ABAC79-24BE-7F08-12DD-040E66B561C6}"/>
                      </a:ext>
                    </a:extLst>
                  </p:cNvPr>
                  <p:cNvCxnSpPr>
                    <a:cxnSpLocks/>
                    <a:stCxn id="237" idx="6"/>
                    <a:endCxn id="243" idx="2"/>
                  </p:cNvCxnSpPr>
                  <p:nvPr/>
                </p:nvCxnSpPr>
                <p:spPr>
                  <a:xfrm>
                    <a:off x="2405487" y="3205839"/>
                    <a:ext cx="424800" cy="259444"/>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05ACA761-2E21-F195-4E8A-222A2DF44A37}"/>
                      </a:ext>
                    </a:extLst>
                  </p:cNvPr>
                  <p:cNvCxnSpPr>
                    <a:cxnSpLocks/>
                    <a:stCxn id="237" idx="6"/>
                    <a:endCxn id="242" idx="2"/>
                  </p:cNvCxnSpPr>
                  <p:nvPr/>
                </p:nvCxnSpPr>
                <p:spPr>
                  <a:xfrm flipV="1">
                    <a:off x="2405487" y="2910112"/>
                    <a:ext cx="424800" cy="295727"/>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A8A92E87-947B-3EC2-7048-29FBCFD5820F}"/>
                      </a:ext>
                    </a:extLst>
                  </p:cNvPr>
                  <p:cNvCxnSpPr>
                    <a:cxnSpLocks/>
                    <a:stCxn id="237" idx="6"/>
                    <a:endCxn id="241" idx="2"/>
                  </p:cNvCxnSpPr>
                  <p:nvPr/>
                </p:nvCxnSpPr>
                <p:spPr>
                  <a:xfrm flipV="1">
                    <a:off x="2405487" y="2354942"/>
                    <a:ext cx="424800" cy="850897"/>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2B196AD5-FF79-A319-AC2A-51D8AC55609C}"/>
                      </a:ext>
                    </a:extLst>
                  </p:cNvPr>
                  <p:cNvCxnSpPr>
                    <a:cxnSpLocks/>
                    <a:stCxn id="237" idx="6"/>
                    <a:endCxn id="240" idx="2"/>
                  </p:cNvCxnSpPr>
                  <p:nvPr/>
                </p:nvCxnSpPr>
                <p:spPr>
                  <a:xfrm flipV="1">
                    <a:off x="2405487" y="1799772"/>
                    <a:ext cx="424800" cy="1406067"/>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9E8AF485-65DD-9368-BE94-B762AF43674E}"/>
                      </a:ext>
                    </a:extLst>
                  </p:cNvPr>
                  <p:cNvCxnSpPr>
                    <a:cxnSpLocks/>
                    <a:stCxn id="236" idx="6"/>
                    <a:endCxn id="240" idx="2"/>
                  </p:cNvCxnSpPr>
                  <p:nvPr/>
                </p:nvCxnSpPr>
                <p:spPr>
                  <a:xfrm flipV="1">
                    <a:off x="2394602" y="1799772"/>
                    <a:ext cx="435685" cy="850896"/>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3465AFF7-DF9A-4E6D-EFC5-0D956D3E20B7}"/>
                      </a:ext>
                    </a:extLst>
                  </p:cNvPr>
                  <p:cNvCxnSpPr>
                    <a:cxnSpLocks/>
                    <a:stCxn id="236" idx="6"/>
                    <a:endCxn id="241" idx="2"/>
                  </p:cNvCxnSpPr>
                  <p:nvPr/>
                </p:nvCxnSpPr>
                <p:spPr>
                  <a:xfrm flipV="1">
                    <a:off x="2394602" y="235494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99CEA8D9-5248-CFB7-3C93-A1DD1D540A90}"/>
                      </a:ext>
                    </a:extLst>
                  </p:cNvPr>
                  <p:cNvCxnSpPr>
                    <a:cxnSpLocks/>
                    <a:stCxn id="236" idx="6"/>
                    <a:endCxn id="242" idx="2"/>
                  </p:cNvCxnSpPr>
                  <p:nvPr/>
                </p:nvCxnSpPr>
                <p:spPr>
                  <a:xfrm>
                    <a:off x="2394602" y="265066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F61CF6A8-D719-946D-FA00-BD09288DD314}"/>
                      </a:ext>
                    </a:extLst>
                  </p:cNvPr>
                  <p:cNvCxnSpPr>
                    <a:cxnSpLocks/>
                    <a:stCxn id="236" idx="6"/>
                    <a:endCxn id="243" idx="2"/>
                  </p:cNvCxnSpPr>
                  <p:nvPr/>
                </p:nvCxnSpPr>
                <p:spPr>
                  <a:xfrm>
                    <a:off x="2394602" y="2650668"/>
                    <a:ext cx="435685" cy="814615"/>
                  </a:xfrm>
                  <a:prstGeom prst="line">
                    <a:avLst/>
                  </a:prstGeom>
                </p:spPr>
                <p:style>
                  <a:lnRef idx="1">
                    <a:schemeClr val="dk1"/>
                  </a:lnRef>
                  <a:fillRef idx="0">
                    <a:schemeClr val="dk1"/>
                  </a:fillRef>
                  <a:effectRef idx="0">
                    <a:schemeClr val="dk1"/>
                  </a:effectRef>
                  <a:fontRef idx="minor">
                    <a:schemeClr val="tx1"/>
                  </a:fontRef>
                </p:style>
              </p:cxnSp>
            </p:grpSp>
            <p:cxnSp>
              <p:nvCxnSpPr>
                <p:cNvPr id="197" name="Straight Connector 196">
                  <a:extLst>
                    <a:ext uri="{FF2B5EF4-FFF2-40B4-BE49-F238E27FC236}">
                      <a16:creationId xmlns:a16="http://schemas.microsoft.com/office/drawing/2014/main" id="{017E0ACC-53F0-44C2-9310-C02E2B993948}"/>
                    </a:ext>
                  </a:extLst>
                </p:cNvPr>
                <p:cNvCxnSpPr>
                  <a:cxnSpLocks/>
                  <a:stCxn id="240" idx="6"/>
                  <a:endCxn id="244" idx="2"/>
                </p:cNvCxnSpPr>
                <p:nvPr/>
              </p:nvCxnSpPr>
              <p:spPr>
                <a:xfrm>
                  <a:off x="3189515" y="179977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2D86FBCE-4BEA-B8BF-5A26-16CD0208C907}"/>
                    </a:ext>
                  </a:extLst>
                </p:cNvPr>
                <p:cNvCxnSpPr>
                  <a:cxnSpLocks/>
                  <a:stCxn id="240" idx="6"/>
                  <a:endCxn id="245" idx="2"/>
                </p:cNvCxnSpPr>
                <p:nvPr/>
              </p:nvCxnSpPr>
              <p:spPr>
                <a:xfrm>
                  <a:off x="3189515" y="1799772"/>
                  <a:ext cx="424800" cy="1114219"/>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E311B118-F10B-B6AF-553A-7F4368C2B2F1}"/>
                    </a:ext>
                  </a:extLst>
                </p:cNvPr>
                <p:cNvCxnSpPr>
                  <a:cxnSpLocks/>
                  <a:stCxn id="241" idx="6"/>
                  <a:endCxn id="244" idx="2"/>
                </p:cNvCxnSpPr>
                <p:nvPr/>
              </p:nvCxnSpPr>
              <p:spPr>
                <a:xfrm>
                  <a:off x="3189515" y="235494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76795D4A-1678-AB39-B00D-6B0D9BC81324}"/>
                    </a:ext>
                  </a:extLst>
                </p:cNvPr>
                <p:cNvCxnSpPr>
                  <a:cxnSpLocks/>
                  <a:stCxn id="241" idx="6"/>
                  <a:endCxn id="245" idx="2"/>
                </p:cNvCxnSpPr>
                <p:nvPr/>
              </p:nvCxnSpPr>
              <p:spPr>
                <a:xfrm>
                  <a:off x="3189515" y="235494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D9EEF992-8E27-0234-7222-EB75E4E662C8}"/>
                    </a:ext>
                  </a:extLst>
                </p:cNvPr>
                <p:cNvCxnSpPr>
                  <a:cxnSpLocks/>
                  <a:stCxn id="242" idx="6"/>
                  <a:endCxn id="244" idx="2"/>
                </p:cNvCxnSpPr>
                <p:nvPr/>
              </p:nvCxnSpPr>
              <p:spPr>
                <a:xfrm flipV="1">
                  <a:off x="3189515" y="2358821"/>
                  <a:ext cx="424800" cy="551291"/>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CE88ED61-51FA-F1F7-3191-256192D63DEB}"/>
                    </a:ext>
                  </a:extLst>
                </p:cNvPr>
                <p:cNvCxnSpPr>
                  <a:cxnSpLocks/>
                  <a:stCxn id="243" idx="6"/>
                  <a:endCxn id="244" idx="2"/>
                </p:cNvCxnSpPr>
                <p:nvPr/>
              </p:nvCxnSpPr>
              <p:spPr>
                <a:xfrm flipV="1">
                  <a:off x="3189515" y="2358821"/>
                  <a:ext cx="424800" cy="1106462"/>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1798053B-5CCC-9B87-C7FB-DDC66258E743}"/>
                    </a:ext>
                  </a:extLst>
                </p:cNvPr>
                <p:cNvCxnSpPr>
                  <a:cxnSpLocks/>
                  <a:stCxn id="242" idx="6"/>
                  <a:endCxn id="245" idx="2"/>
                </p:cNvCxnSpPr>
                <p:nvPr/>
              </p:nvCxnSpPr>
              <p:spPr>
                <a:xfrm>
                  <a:off x="3189515" y="291011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16CA90DF-E111-F345-14F0-A73A91C20A04}"/>
                    </a:ext>
                  </a:extLst>
                </p:cNvPr>
                <p:cNvCxnSpPr>
                  <a:cxnSpLocks/>
                  <a:stCxn id="243" idx="6"/>
                  <a:endCxn id="245" idx="2"/>
                </p:cNvCxnSpPr>
                <p:nvPr/>
              </p:nvCxnSpPr>
              <p:spPr>
                <a:xfrm flipV="1">
                  <a:off x="3189515" y="2913991"/>
                  <a:ext cx="424800" cy="551292"/>
                </a:xfrm>
                <a:prstGeom prst="line">
                  <a:avLst/>
                </a:prstGeom>
              </p:spPr>
              <p:style>
                <a:lnRef idx="1">
                  <a:schemeClr val="dk1"/>
                </a:lnRef>
                <a:fillRef idx="0">
                  <a:schemeClr val="dk1"/>
                </a:fillRef>
                <a:effectRef idx="0">
                  <a:schemeClr val="dk1"/>
                </a:effectRef>
                <a:fontRef idx="minor">
                  <a:schemeClr val="tx1"/>
                </a:fontRef>
              </p:style>
            </p:cxnSp>
          </p:grpSp>
          <p:grpSp>
            <p:nvGrpSpPr>
              <p:cNvPr id="137" name="Group 136">
                <a:extLst>
                  <a:ext uri="{FF2B5EF4-FFF2-40B4-BE49-F238E27FC236}">
                    <a16:creationId xmlns:a16="http://schemas.microsoft.com/office/drawing/2014/main" id="{84E8542B-2BCF-B64D-28D6-2E51D24DE824}"/>
                  </a:ext>
                </a:extLst>
              </p:cNvPr>
              <p:cNvGrpSpPr/>
              <p:nvPr/>
            </p:nvGrpSpPr>
            <p:grpSpPr>
              <a:xfrm flipH="1">
                <a:off x="6219032" y="1824116"/>
                <a:ext cx="1578941" cy="3690249"/>
                <a:chOff x="2035374" y="805544"/>
                <a:chExt cx="1578941" cy="3690249"/>
              </a:xfrm>
            </p:grpSpPr>
            <p:grpSp>
              <p:nvGrpSpPr>
                <p:cNvPr id="146" name="Group 145">
                  <a:extLst>
                    <a:ext uri="{FF2B5EF4-FFF2-40B4-BE49-F238E27FC236}">
                      <a16:creationId xmlns:a16="http://schemas.microsoft.com/office/drawing/2014/main" id="{AD7DFB69-6D7F-DAC3-881D-B3850EAAE613}"/>
                    </a:ext>
                  </a:extLst>
                </p:cNvPr>
                <p:cNvGrpSpPr/>
                <p:nvPr/>
              </p:nvGrpSpPr>
              <p:grpSpPr>
                <a:xfrm>
                  <a:off x="2035374" y="805544"/>
                  <a:ext cx="1154141" cy="3690249"/>
                  <a:chOff x="2035374" y="805544"/>
                  <a:chExt cx="1154141" cy="3690249"/>
                </a:xfrm>
              </p:grpSpPr>
              <p:sp>
                <p:nvSpPr>
                  <p:cNvPr id="184" name="Oval 183">
                    <a:extLst>
                      <a:ext uri="{FF2B5EF4-FFF2-40B4-BE49-F238E27FC236}">
                        <a16:creationId xmlns:a16="http://schemas.microsoft.com/office/drawing/2014/main" id="{AA9920E9-759E-D184-E4C4-D9DDF5AF025A}"/>
                      </a:ext>
                    </a:extLst>
                  </p:cNvPr>
                  <p:cNvSpPr/>
                  <p:nvPr/>
                </p:nvSpPr>
                <p:spPr>
                  <a:xfrm>
                    <a:off x="2035374" y="80554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5" name="Oval 184">
                    <a:extLst>
                      <a:ext uri="{FF2B5EF4-FFF2-40B4-BE49-F238E27FC236}">
                        <a16:creationId xmlns:a16="http://schemas.microsoft.com/office/drawing/2014/main" id="{28C50A11-ABEF-6506-DD96-6F6A960B61B7}"/>
                      </a:ext>
                    </a:extLst>
                  </p:cNvPr>
                  <p:cNvSpPr/>
                  <p:nvPr/>
                </p:nvSpPr>
                <p:spPr>
                  <a:xfrm>
                    <a:off x="2035374" y="136071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6" name="Oval 185">
                    <a:extLst>
                      <a:ext uri="{FF2B5EF4-FFF2-40B4-BE49-F238E27FC236}">
                        <a16:creationId xmlns:a16="http://schemas.microsoft.com/office/drawing/2014/main" id="{1AD9D78C-F736-1058-9F4E-7F90AD9E7D9C}"/>
                      </a:ext>
                    </a:extLst>
                  </p:cNvPr>
                  <p:cNvSpPr/>
                  <p:nvPr/>
                </p:nvSpPr>
                <p:spPr>
                  <a:xfrm>
                    <a:off x="2035374" y="191588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7" name="Oval 186">
                    <a:extLst>
                      <a:ext uri="{FF2B5EF4-FFF2-40B4-BE49-F238E27FC236}">
                        <a16:creationId xmlns:a16="http://schemas.microsoft.com/office/drawing/2014/main" id="{887D66F1-5327-D49C-402E-260F75E9B20D}"/>
                      </a:ext>
                    </a:extLst>
                  </p:cNvPr>
                  <p:cNvSpPr/>
                  <p:nvPr/>
                </p:nvSpPr>
                <p:spPr>
                  <a:xfrm>
                    <a:off x="2035374" y="247105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8" name="Oval 187">
                    <a:extLst>
                      <a:ext uri="{FF2B5EF4-FFF2-40B4-BE49-F238E27FC236}">
                        <a16:creationId xmlns:a16="http://schemas.microsoft.com/office/drawing/2014/main" id="{74A99E47-A022-E577-03C0-D04D56C5EA76}"/>
                      </a:ext>
                    </a:extLst>
                  </p:cNvPr>
                  <p:cNvSpPr/>
                  <p:nvPr/>
                </p:nvSpPr>
                <p:spPr>
                  <a:xfrm>
                    <a:off x="2046259" y="302622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9" name="Oval 188">
                    <a:extLst>
                      <a:ext uri="{FF2B5EF4-FFF2-40B4-BE49-F238E27FC236}">
                        <a16:creationId xmlns:a16="http://schemas.microsoft.com/office/drawing/2014/main" id="{A958A408-C7DB-B190-2B0C-826CA7E253EA}"/>
                      </a:ext>
                    </a:extLst>
                  </p:cNvPr>
                  <p:cNvSpPr/>
                  <p:nvPr/>
                </p:nvSpPr>
                <p:spPr>
                  <a:xfrm>
                    <a:off x="2046259" y="358139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0" name="Oval 189">
                    <a:extLst>
                      <a:ext uri="{FF2B5EF4-FFF2-40B4-BE49-F238E27FC236}">
                        <a16:creationId xmlns:a16="http://schemas.microsoft.com/office/drawing/2014/main" id="{6063F29D-AA3F-B0B1-B671-9CA6CD68C516}"/>
                      </a:ext>
                    </a:extLst>
                  </p:cNvPr>
                  <p:cNvSpPr/>
                  <p:nvPr/>
                </p:nvSpPr>
                <p:spPr>
                  <a:xfrm>
                    <a:off x="2035374" y="413656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1" name="Oval 190">
                    <a:extLst>
                      <a:ext uri="{FF2B5EF4-FFF2-40B4-BE49-F238E27FC236}">
                        <a16:creationId xmlns:a16="http://schemas.microsoft.com/office/drawing/2014/main" id="{2715CBE3-1B7A-5676-ACC3-1C61A2B6C4AD}"/>
                      </a:ext>
                    </a:extLst>
                  </p:cNvPr>
                  <p:cNvSpPr/>
                  <p:nvPr/>
                </p:nvSpPr>
                <p:spPr>
                  <a:xfrm>
                    <a:off x="2830287" y="162015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2" name="Oval 191">
                    <a:extLst>
                      <a:ext uri="{FF2B5EF4-FFF2-40B4-BE49-F238E27FC236}">
                        <a16:creationId xmlns:a16="http://schemas.microsoft.com/office/drawing/2014/main" id="{A3708065-CD9A-5AC3-C908-C93AF3F76E62}"/>
                      </a:ext>
                    </a:extLst>
                  </p:cNvPr>
                  <p:cNvSpPr/>
                  <p:nvPr/>
                </p:nvSpPr>
                <p:spPr>
                  <a:xfrm>
                    <a:off x="2830287" y="217532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tx1"/>
                      </a:solidFill>
                    </a:endParaRPr>
                  </a:p>
                </p:txBody>
              </p:sp>
              <p:sp>
                <p:nvSpPr>
                  <p:cNvPr id="193" name="Oval 192">
                    <a:extLst>
                      <a:ext uri="{FF2B5EF4-FFF2-40B4-BE49-F238E27FC236}">
                        <a16:creationId xmlns:a16="http://schemas.microsoft.com/office/drawing/2014/main" id="{DBA1FE8F-8A78-FBE2-F765-18C73173427D}"/>
                      </a:ext>
                    </a:extLst>
                  </p:cNvPr>
                  <p:cNvSpPr/>
                  <p:nvPr/>
                </p:nvSpPr>
                <p:spPr>
                  <a:xfrm>
                    <a:off x="2830287" y="273049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4" name="Oval 193">
                    <a:extLst>
                      <a:ext uri="{FF2B5EF4-FFF2-40B4-BE49-F238E27FC236}">
                        <a16:creationId xmlns:a16="http://schemas.microsoft.com/office/drawing/2014/main" id="{56195A8D-C0A5-7FAB-9ED2-60E5FA40B975}"/>
                      </a:ext>
                    </a:extLst>
                  </p:cNvPr>
                  <p:cNvSpPr/>
                  <p:nvPr/>
                </p:nvSpPr>
                <p:spPr>
                  <a:xfrm>
                    <a:off x="2830287" y="3285669"/>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grpSp>
            <p:grpSp>
              <p:nvGrpSpPr>
                <p:cNvPr id="147" name="Group 146">
                  <a:extLst>
                    <a:ext uri="{FF2B5EF4-FFF2-40B4-BE49-F238E27FC236}">
                      <a16:creationId xmlns:a16="http://schemas.microsoft.com/office/drawing/2014/main" id="{3C71B51F-D1CF-D298-AEB6-E7E2B43D3D10}"/>
                    </a:ext>
                  </a:extLst>
                </p:cNvPr>
                <p:cNvGrpSpPr/>
                <p:nvPr/>
              </p:nvGrpSpPr>
              <p:grpSpPr>
                <a:xfrm>
                  <a:off x="2341994" y="1112164"/>
                  <a:ext cx="540901" cy="3077009"/>
                  <a:chOff x="2341994" y="1112164"/>
                  <a:chExt cx="540901" cy="3077009"/>
                </a:xfrm>
              </p:grpSpPr>
              <p:cxnSp>
                <p:nvCxnSpPr>
                  <p:cNvPr id="156" name="Straight Connector 155">
                    <a:extLst>
                      <a:ext uri="{FF2B5EF4-FFF2-40B4-BE49-F238E27FC236}">
                        <a16:creationId xmlns:a16="http://schemas.microsoft.com/office/drawing/2014/main" id="{B5A6348A-E43C-7AA5-437A-855FE0164884}"/>
                      </a:ext>
                    </a:extLst>
                  </p:cNvPr>
                  <p:cNvCxnSpPr>
                    <a:cxnSpLocks/>
                    <a:stCxn id="184" idx="5"/>
                    <a:endCxn id="191" idx="1"/>
                  </p:cNvCxnSpPr>
                  <p:nvPr/>
                </p:nvCxnSpPr>
                <p:spPr>
                  <a:xfrm>
                    <a:off x="2341994" y="1112164"/>
                    <a:ext cx="540901" cy="560602"/>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9773E5E3-98D2-D8F6-47B2-4A32637415E7}"/>
                      </a:ext>
                    </a:extLst>
                  </p:cNvPr>
                  <p:cNvCxnSpPr>
                    <a:cxnSpLocks/>
                    <a:stCxn id="184" idx="5"/>
                    <a:endCxn id="192" idx="1"/>
                  </p:cNvCxnSpPr>
                  <p:nvPr/>
                </p:nvCxnSpPr>
                <p:spPr>
                  <a:xfrm>
                    <a:off x="2341994" y="1112164"/>
                    <a:ext cx="540901" cy="1115772"/>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20375817-85FB-063D-9808-2303BD2E6CC5}"/>
                      </a:ext>
                    </a:extLst>
                  </p:cNvPr>
                  <p:cNvCxnSpPr>
                    <a:cxnSpLocks/>
                    <a:stCxn id="184" idx="5"/>
                    <a:endCxn id="193" idx="1"/>
                  </p:cNvCxnSpPr>
                  <p:nvPr/>
                </p:nvCxnSpPr>
                <p:spPr>
                  <a:xfrm>
                    <a:off x="2341994" y="1112164"/>
                    <a:ext cx="540901" cy="1670942"/>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5F408FC5-2CC1-84F0-2092-F2EB7245A14D}"/>
                      </a:ext>
                    </a:extLst>
                  </p:cNvPr>
                  <p:cNvCxnSpPr>
                    <a:cxnSpLocks/>
                    <a:stCxn id="184" idx="5"/>
                    <a:endCxn id="194" idx="1"/>
                  </p:cNvCxnSpPr>
                  <p:nvPr/>
                </p:nvCxnSpPr>
                <p:spPr>
                  <a:xfrm>
                    <a:off x="2341994" y="1112164"/>
                    <a:ext cx="540901" cy="2226113"/>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01846C1A-0EC1-CCA9-DE30-3B95CDB80AE5}"/>
                      </a:ext>
                    </a:extLst>
                  </p:cNvPr>
                  <p:cNvCxnSpPr>
                    <a:cxnSpLocks/>
                    <a:stCxn id="190" idx="7"/>
                    <a:endCxn id="191" idx="3"/>
                  </p:cNvCxnSpPr>
                  <p:nvPr/>
                </p:nvCxnSpPr>
                <p:spPr>
                  <a:xfrm flipV="1">
                    <a:off x="2341994" y="1926778"/>
                    <a:ext cx="540901" cy="2262395"/>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FCA847F2-1BBF-D376-6107-6FCA288CB083}"/>
                      </a:ext>
                    </a:extLst>
                  </p:cNvPr>
                  <p:cNvCxnSpPr>
                    <a:cxnSpLocks/>
                    <a:stCxn id="190" idx="7"/>
                    <a:endCxn id="192" idx="3"/>
                  </p:cNvCxnSpPr>
                  <p:nvPr/>
                </p:nvCxnSpPr>
                <p:spPr>
                  <a:xfrm flipV="1">
                    <a:off x="2341994" y="2481948"/>
                    <a:ext cx="540901" cy="1707225"/>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A3B20EB4-6AAE-71DC-FC36-8C5D6EE41F51}"/>
                      </a:ext>
                    </a:extLst>
                  </p:cNvPr>
                  <p:cNvCxnSpPr>
                    <a:cxnSpLocks/>
                    <a:stCxn id="190" idx="7"/>
                    <a:endCxn id="193" idx="3"/>
                  </p:cNvCxnSpPr>
                  <p:nvPr/>
                </p:nvCxnSpPr>
                <p:spPr>
                  <a:xfrm flipV="1">
                    <a:off x="2341994" y="3037118"/>
                    <a:ext cx="540901" cy="1152055"/>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C87FC08B-305B-5E00-8308-E313F589DABE}"/>
                      </a:ext>
                    </a:extLst>
                  </p:cNvPr>
                  <p:cNvCxnSpPr>
                    <a:cxnSpLocks/>
                    <a:stCxn id="190" idx="7"/>
                    <a:endCxn id="194" idx="3"/>
                  </p:cNvCxnSpPr>
                  <p:nvPr/>
                </p:nvCxnSpPr>
                <p:spPr>
                  <a:xfrm flipV="1">
                    <a:off x="2341994" y="3592289"/>
                    <a:ext cx="540901" cy="596884"/>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8D363F3F-5CFF-FE96-EF92-49A5A257FDE9}"/>
                      </a:ext>
                    </a:extLst>
                  </p:cNvPr>
                  <p:cNvCxnSpPr>
                    <a:cxnSpLocks/>
                    <a:stCxn id="185" idx="6"/>
                    <a:endCxn id="191" idx="1"/>
                  </p:cNvCxnSpPr>
                  <p:nvPr/>
                </p:nvCxnSpPr>
                <p:spPr>
                  <a:xfrm>
                    <a:off x="2394602" y="1540328"/>
                    <a:ext cx="488293" cy="132438"/>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88F8C6C0-B390-84B7-3DAC-442787A03B15}"/>
                      </a:ext>
                    </a:extLst>
                  </p:cNvPr>
                  <p:cNvCxnSpPr>
                    <a:cxnSpLocks/>
                    <a:stCxn id="185" idx="6"/>
                    <a:endCxn id="192" idx="1"/>
                  </p:cNvCxnSpPr>
                  <p:nvPr/>
                </p:nvCxnSpPr>
                <p:spPr>
                  <a:xfrm>
                    <a:off x="2394602" y="1540328"/>
                    <a:ext cx="488293" cy="687608"/>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3817B67E-5F47-9F5A-35EA-AA151261D4D7}"/>
                      </a:ext>
                    </a:extLst>
                  </p:cNvPr>
                  <p:cNvCxnSpPr>
                    <a:cxnSpLocks/>
                    <a:stCxn id="185" idx="6"/>
                    <a:endCxn id="193" idx="1"/>
                  </p:cNvCxnSpPr>
                  <p:nvPr/>
                </p:nvCxnSpPr>
                <p:spPr>
                  <a:xfrm>
                    <a:off x="2394602" y="1540328"/>
                    <a:ext cx="488293" cy="1242778"/>
                  </a:xfrm>
                  <a:prstGeom prst="line">
                    <a:avLst/>
                  </a:prstGeom>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C3346BC8-8B10-E25D-1DB6-238A747D3D77}"/>
                      </a:ext>
                    </a:extLst>
                  </p:cNvPr>
                  <p:cNvCxnSpPr>
                    <a:cxnSpLocks/>
                    <a:stCxn id="185" idx="6"/>
                    <a:endCxn id="194" idx="1"/>
                  </p:cNvCxnSpPr>
                  <p:nvPr/>
                </p:nvCxnSpPr>
                <p:spPr>
                  <a:xfrm>
                    <a:off x="2394602" y="1540328"/>
                    <a:ext cx="488293" cy="1797949"/>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CA7E90A3-4908-7461-629E-7F4D3AAE5A0F}"/>
                      </a:ext>
                    </a:extLst>
                  </p:cNvPr>
                  <p:cNvCxnSpPr>
                    <a:cxnSpLocks/>
                    <a:stCxn id="189" idx="6"/>
                    <a:endCxn id="194" idx="3"/>
                  </p:cNvCxnSpPr>
                  <p:nvPr/>
                </p:nvCxnSpPr>
                <p:spPr>
                  <a:xfrm flipV="1">
                    <a:off x="2405487" y="3592289"/>
                    <a:ext cx="477408" cy="168720"/>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DB87514F-9F3E-0B17-3EB8-858ED05B7F99}"/>
                      </a:ext>
                    </a:extLst>
                  </p:cNvPr>
                  <p:cNvCxnSpPr>
                    <a:cxnSpLocks/>
                    <a:stCxn id="189" idx="6"/>
                    <a:endCxn id="193" idx="3"/>
                  </p:cNvCxnSpPr>
                  <p:nvPr/>
                </p:nvCxnSpPr>
                <p:spPr>
                  <a:xfrm flipV="1">
                    <a:off x="2405487" y="3037118"/>
                    <a:ext cx="477408" cy="723891"/>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3EE185EB-70D5-337E-9DFF-9E29B7F3EAF3}"/>
                      </a:ext>
                    </a:extLst>
                  </p:cNvPr>
                  <p:cNvCxnSpPr>
                    <a:cxnSpLocks/>
                    <a:stCxn id="189" idx="6"/>
                    <a:endCxn id="192" idx="3"/>
                  </p:cNvCxnSpPr>
                  <p:nvPr/>
                </p:nvCxnSpPr>
                <p:spPr>
                  <a:xfrm flipV="1">
                    <a:off x="2405487" y="2481948"/>
                    <a:ext cx="477408" cy="1279061"/>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CF0CE480-B275-BE47-B51B-60D1104E9E98}"/>
                      </a:ext>
                    </a:extLst>
                  </p:cNvPr>
                  <p:cNvCxnSpPr>
                    <a:cxnSpLocks/>
                    <a:stCxn id="189" idx="6"/>
                    <a:endCxn id="191" idx="3"/>
                  </p:cNvCxnSpPr>
                  <p:nvPr/>
                </p:nvCxnSpPr>
                <p:spPr>
                  <a:xfrm flipV="1">
                    <a:off x="2405487" y="1926778"/>
                    <a:ext cx="477408" cy="1834231"/>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4B4D9043-5098-2082-605E-B6753B0D5BD7}"/>
                      </a:ext>
                    </a:extLst>
                  </p:cNvPr>
                  <p:cNvCxnSpPr>
                    <a:cxnSpLocks/>
                    <a:stCxn id="186" idx="6"/>
                    <a:endCxn id="191" idx="2"/>
                  </p:cNvCxnSpPr>
                  <p:nvPr/>
                </p:nvCxnSpPr>
                <p:spPr>
                  <a:xfrm flipV="1">
                    <a:off x="2394602" y="179977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CDE258F-ABEA-8E4C-8C4B-1BF0E6886378}"/>
                      </a:ext>
                    </a:extLst>
                  </p:cNvPr>
                  <p:cNvCxnSpPr>
                    <a:cxnSpLocks/>
                    <a:stCxn id="186" idx="6"/>
                    <a:endCxn id="192" idx="2"/>
                  </p:cNvCxnSpPr>
                  <p:nvPr/>
                </p:nvCxnSpPr>
                <p:spPr>
                  <a:xfrm>
                    <a:off x="2394602" y="209549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C22A0936-D114-1DEE-3F01-9C4F03A58E39}"/>
                      </a:ext>
                    </a:extLst>
                  </p:cNvPr>
                  <p:cNvCxnSpPr>
                    <a:cxnSpLocks/>
                    <a:stCxn id="186" idx="6"/>
                    <a:endCxn id="193" idx="2"/>
                  </p:cNvCxnSpPr>
                  <p:nvPr/>
                </p:nvCxnSpPr>
                <p:spPr>
                  <a:xfrm>
                    <a:off x="2394602" y="2095498"/>
                    <a:ext cx="435685" cy="814614"/>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32D98670-DF7A-453D-64FB-C0654F197333}"/>
                      </a:ext>
                    </a:extLst>
                  </p:cNvPr>
                  <p:cNvCxnSpPr>
                    <a:cxnSpLocks/>
                    <a:stCxn id="186" idx="6"/>
                    <a:endCxn id="194" idx="2"/>
                  </p:cNvCxnSpPr>
                  <p:nvPr/>
                </p:nvCxnSpPr>
                <p:spPr>
                  <a:xfrm>
                    <a:off x="2394602" y="2095498"/>
                    <a:ext cx="435685" cy="1369785"/>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7E3D835A-EF50-CBB6-5B20-57DD847ADD0B}"/>
                      </a:ext>
                    </a:extLst>
                  </p:cNvPr>
                  <p:cNvCxnSpPr>
                    <a:cxnSpLocks/>
                    <a:stCxn id="188" idx="6"/>
                    <a:endCxn id="194" idx="2"/>
                  </p:cNvCxnSpPr>
                  <p:nvPr/>
                </p:nvCxnSpPr>
                <p:spPr>
                  <a:xfrm>
                    <a:off x="2405487" y="3205839"/>
                    <a:ext cx="424800" cy="259444"/>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785B01F-6424-7E06-BBA5-DE15D68E829C}"/>
                      </a:ext>
                    </a:extLst>
                  </p:cNvPr>
                  <p:cNvCxnSpPr>
                    <a:cxnSpLocks/>
                    <a:stCxn id="188" idx="6"/>
                    <a:endCxn id="193" idx="2"/>
                  </p:cNvCxnSpPr>
                  <p:nvPr/>
                </p:nvCxnSpPr>
                <p:spPr>
                  <a:xfrm flipV="1">
                    <a:off x="2405487" y="2910112"/>
                    <a:ext cx="424800" cy="295727"/>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D3C20112-B4FB-43B8-0538-5AF26E63F61F}"/>
                      </a:ext>
                    </a:extLst>
                  </p:cNvPr>
                  <p:cNvCxnSpPr>
                    <a:cxnSpLocks/>
                    <a:stCxn id="188" idx="6"/>
                    <a:endCxn id="192" idx="2"/>
                  </p:cNvCxnSpPr>
                  <p:nvPr/>
                </p:nvCxnSpPr>
                <p:spPr>
                  <a:xfrm flipV="1">
                    <a:off x="2405487" y="2354942"/>
                    <a:ext cx="424800" cy="850897"/>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B37ED5F7-072E-19AA-5AF5-87136CB9C6F7}"/>
                      </a:ext>
                    </a:extLst>
                  </p:cNvPr>
                  <p:cNvCxnSpPr>
                    <a:cxnSpLocks/>
                    <a:stCxn id="188" idx="6"/>
                    <a:endCxn id="191" idx="2"/>
                  </p:cNvCxnSpPr>
                  <p:nvPr/>
                </p:nvCxnSpPr>
                <p:spPr>
                  <a:xfrm flipV="1">
                    <a:off x="2405487" y="1799772"/>
                    <a:ext cx="424800" cy="1406067"/>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DA125D45-38D1-5BB4-8280-3EA5D467ECAB}"/>
                      </a:ext>
                    </a:extLst>
                  </p:cNvPr>
                  <p:cNvCxnSpPr>
                    <a:cxnSpLocks/>
                    <a:stCxn id="187" idx="6"/>
                    <a:endCxn id="191" idx="2"/>
                  </p:cNvCxnSpPr>
                  <p:nvPr/>
                </p:nvCxnSpPr>
                <p:spPr>
                  <a:xfrm flipV="1">
                    <a:off x="2394602" y="1799772"/>
                    <a:ext cx="435685" cy="850896"/>
                  </a:xfrm>
                  <a:prstGeom prst="line">
                    <a:avLst/>
                  </a:prstGeom>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95D14CD4-98CF-B538-A5FA-51B9D35E12DD}"/>
                      </a:ext>
                    </a:extLst>
                  </p:cNvPr>
                  <p:cNvCxnSpPr>
                    <a:cxnSpLocks/>
                    <a:stCxn id="187" idx="6"/>
                    <a:endCxn id="192" idx="2"/>
                  </p:cNvCxnSpPr>
                  <p:nvPr/>
                </p:nvCxnSpPr>
                <p:spPr>
                  <a:xfrm flipV="1">
                    <a:off x="2394602" y="235494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49B4EB44-AA83-EB21-729D-1CCFC7163639}"/>
                      </a:ext>
                    </a:extLst>
                  </p:cNvPr>
                  <p:cNvCxnSpPr>
                    <a:cxnSpLocks/>
                    <a:stCxn id="187" idx="6"/>
                    <a:endCxn id="193" idx="2"/>
                  </p:cNvCxnSpPr>
                  <p:nvPr/>
                </p:nvCxnSpPr>
                <p:spPr>
                  <a:xfrm>
                    <a:off x="2394602" y="265066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614D0C0-399E-23C4-D10D-2FA2BC72BBEF}"/>
                      </a:ext>
                    </a:extLst>
                  </p:cNvPr>
                  <p:cNvCxnSpPr>
                    <a:cxnSpLocks/>
                    <a:stCxn id="187" idx="6"/>
                    <a:endCxn id="194" idx="2"/>
                  </p:cNvCxnSpPr>
                  <p:nvPr/>
                </p:nvCxnSpPr>
                <p:spPr>
                  <a:xfrm>
                    <a:off x="2394602" y="2650668"/>
                    <a:ext cx="435685" cy="814615"/>
                  </a:xfrm>
                  <a:prstGeom prst="line">
                    <a:avLst/>
                  </a:prstGeom>
                </p:spPr>
                <p:style>
                  <a:lnRef idx="1">
                    <a:schemeClr val="dk1"/>
                  </a:lnRef>
                  <a:fillRef idx="0">
                    <a:schemeClr val="dk1"/>
                  </a:fillRef>
                  <a:effectRef idx="0">
                    <a:schemeClr val="dk1"/>
                  </a:effectRef>
                  <a:fontRef idx="minor">
                    <a:schemeClr val="tx1"/>
                  </a:fontRef>
                </p:style>
              </p:cxnSp>
            </p:grpSp>
            <p:cxnSp>
              <p:nvCxnSpPr>
                <p:cNvPr id="148" name="Straight Connector 147">
                  <a:extLst>
                    <a:ext uri="{FF2B5EF4-FFF2-40B4-BE49-F238E27FC236}">
                      <a16:creationId xmlns:a16="http://schemas.microsoft.com/office/drawing/2014/main" id="{22E6BC84-EB72-81F5-E70C-CBAEC30FD54D}"/>
                    </a:ext>
                  </a:extLst>
                </p:cNvPr>
                <p:cNvCxnSpPr>
                  <a:cxnSpLocks/>
                  <a:stCxn id="191" idx="6"/>
                </p:cNvCxnSpPr>
                <p:nvPr/>
              </p:nvCxnSpPr>
              <p:spPr>
                <a:xfrm>
                  <a:off x="3189515" y="179977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B79D6871-6EAD-E8C8-26E5-947D2322201E}"/>
                    </a:ext>
                  </a:extLst>
                </p:cNvPr>
                <p:cNvCxnSpPr>
                  <a:cxnSpLocks/>
                  <a:stCxn id="191" idx="6"/>
                </p:cNvCxnSpPr>
                <p:nvPr/>
              </p:nvCxnSpPr>
              <p:spPr>
                <a:xfrm>
                  <a:off x="3189515" y="1799772"/>
                  <a:ext cx="424800" cy="1114219"/>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74042980-E767-F255-B7C5-B698D3839B24}"/>
                    </a:ext>
                  </a:extLst>
                </p:cNvPr>
                <p:cNvCxnSpPr>
                  <a:cxnSpLocks/>
                  <a:stCxn id="192" idx="6"/>
                </p:cNvCxnSpPr>
                <p:nvPr/>
              </p:nvCxnSpPr>
              <p:spPr>
                <a:xfrm>
                  <a:off x="3189515" y="235494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A84C849C-32D9-73FB-CEE4-6A6591B3B042}"/>
                    </a:ext>
                  </a:extLst>
                </p:cNvPr>
                <p:cNvCxnSpPr>
                  <a:cxnSpLocks/>
                  <a:stCxn id="192" idx="6"/>
                </p:cNvCxnSpPr>
                <p:nvPr/>
              </p:nvCxnSpPr>
              <p:spPr>
                <a:xfrm>
                  <a:off x="3189515" y="235494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6EC1BCE5-1FAC-C688-D632-8A9E35C9986F}"/>
                    </a:ext>
                  </a:extLst>
                </p:cNvPr>
                <p:cNvCxnSpPr>
                  <a:cxnSpLocks/>
                  <a:stCxn id="193" idx="6"/>
                </p:cNvCxnSpPr>
                <p:nvPr/>
              </p:nvCxnSpPr>
              <p:spPr>
                <a:xfrm flipV="1">
                  <a:off x="3189515" y="2358821"/>
                  <a:ext cx="424800" cy="551291"/>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14422E15-A870-E99B-FF08-95D878AE2E10}"/>
                    </a:ext>
                  </a:extLst>
                </p:cNvPr>
                <p:cNvCxnSpPr>
                  <a:cxnSpLocks/>
                  <a:stCxn id="194" idx="6"/>
                </p:cNvCxnSpPr>
                <p:nvPr/>
              </p:nvCxnSpPr>
              <p:spPr>
                <a:xfrm flipV="1">
                  <a:off x="3189515" y="2358821"/>
                  <a:ext cx="424800" cy="1106462"/>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0F6D389B-2D8F-02ED-E1A4-FA60A48D4C4E}"/>
                    </a:ext>
                  </a:extLst>
                </p:cNvPr>
                <p:cNvCxnSpPr>
                  <a:cxnSpLocks/>
                  <a:stCxn id="193" idx="6"/>
                </p:cNvCxnSpPr>
                <p:nvPr/>
              </p:nvCxnSpPr>
              <p:spPr>
                <a:xfrm>
                  <a:off x="3189515" y="291011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1279E780-EE35-BCF5-96A8-49B030A6AE11}"/>
                    </a:ext>
                  </a:extLst>
                </p:cNvPr>
                <p:cNvCxnSpPr>
                  <a:cxnSpLocks/>
                  <a:stCxn id="194" idx="6"/>
                </p:cNvCxnSpPr>
                <p:nvPr/>
              </p:nvCxnSpPr>
              <p:spPr>
                <a:xfrm flipV="1">
                  <a:off x="3189515" y="2913991"/>
                  <a:ext cx="424800" cy="551292"/>
                </a:xfrm>
                <a:prstGeom prst="line">
                  <a:avLst/>
                </a:prstGeom>
              </p:spPr>
              <p:style>
                <a:lnRef idx="1">
                  <a:schemeClr val="dk1"/>
                </a:lnRef>
                <a:fillRef idx="0">
                  <a:schemeClr val="dk1"/>
                </a:fillRef>
                <a:effectRef idx="0">
                  <a:schemeClr val="dk1"/>
                </a:effectRef>
                <a:fontRef idx="minor">
                  <a:schemeClr val="tx1"/>
                </a:fontRef>
              </p:style>
            </p:cxnSp>
          </p:grpSp>
          <p:sp>
            <p:nvSpPr>
              <p:cNvPr id="138" name="TextBox 137">
                <a:extLst>
                  <a:ext uri="{FF2B5EF4-FFF2-40B4-BE49-F238E27FC236}">
                    <a16:creationId xmlns:a16="http://schemas.microsoft.com/office/drawing/2014/main" id="{1CFFF393-5395-9404-FA0D-8042187CC129}"/>
                  </a:ext>
                </a:extLst>
              </p:cNvPr>
              <p:cNvSpPr txBox="1"/>
              <p:nvPr/>
            </p:nvSpPr>
            <p:spPr>
              <a:xfrm>
                <a:off x="3286846" y="3488066"/>
                <a:ext cx="1024639" cy="369332"/>
              </a:xfrm>
              <a:prstGeom prst="rect">
                <a:avLst/>
              </a:prstGeom>
              <a:noFill/>
            </p:spPr>
            <p:txBody>
              <a:bodyPr wrap="none" rtlCol="0">
                <a:spAutoFit/>
              </a:bodyPr>
              <a:lstStyle/>
              <a:p>
                <a:r>
                  <a:rPr lang="en-IT" dirty="0">
                    <a:solidFill>
                      <a:schemeClr val="bg1"/>
                    </a:solidFill>
                  </a:rPr>
                  <a:t>Input: X</a:t>
                </a:r>
              </a:p>
            </p:txBody>
          </p:sp>
          <p:sp>
            <p:nvSpPr>
              <p:cNvPr id="139" name="TextBox 138">
                <a:extLst>
                  <a:ext uri="{FF2B5EF4-FFF2-40B4-BE49-F238E27FC236}">
                    <a16:creationId xmlns:a16="http://schemas.microsoft.com/office/drawing/2014/main" id="{D39A2C00-615B-AB97-829B-02F2BFECA108}"/>
                  </a:ext>
                </a:extLst>
              </p:cNvPr>
              <p:cNvSpPr txBox="1"/>
              <p:nvPr/>
            </p:nvSpPr>
            <p:spPr>
              <a:xfrm>
                <a:off x="7751561" y="3488066"/>
                <a:ext cx="1332416" cy="369332"/>
              </a:xfrm>
              <a:prstGeom prst="rect">
                <a:avLst/>
              </a:prstGeom>
              <a:noFill/>
            </p:spPr>
            <p:txBody>
              <a:bodyPr wrap="none" rtlCol="0">
                <a:spAutoFit/>
              </a:bodyPr>
              <a:lstStyle/>
              <a:p>
                <a:r>
                  <a:rPr lang="en-IT" dirty="0">
                    <a:solidFill>
                      <a:schemeClr val="bg1"/>
                    </a:solidFill>
                  </a:rPr>
                  <a:t>Output: X’</a:t>
                </a:r>
              </a:p>
            </p:txBody>
          </p:sp>
          <p:sp>
            <p:nvSpPr>
              <p:cNvPr id="140" name="TextBox 139">
                <a:extLst>
                  <a:ext uri="{FF2B5EF4-FFF2-40B4-BE49-F238E27FC236}">
                    <a16:creationId xmlns:a16="http://schemas.microsoft.com/office/drawing/2014/main" id="{93593BCE-B020-3694-4D37-4F21357144A7}"/>
                  </a:ext>
                </a:extLst>
              </p:cNvPr>
              <p:cNvSpPr txBox="1"/>
              <p:nvPr/>
            </p:nvSpPr>
            <p:spPr>
              <a:xfrm>
                <a:off x="4837005" y="5398527"/>
                <a:ext cx="2404826" cy="646331"/>
              </a:xfrm>
              <a:prstGeom prst="rect">
                <a:avLst/>
              </a:prstGeom>
              <a:noFill/>
            </p:spPr>
            <p:txBody>
              <a:bodyPr wrap="none" rtlCol="0">
                <a:spAutoFit/>
              </a:bodyPr>
              <a:lstStyle/>
              <a:p>
                <a:pPr algn="ctr"/>
                <a:r>
                  <a:rPr lang="en-IT" dirty="0">
                    <a:solidFill>
                      <a:schemeClr val="bg1"/>
                    </a:solidFill>
                  </a:rPr>
                  <a:t>X – X’</a:t>
                </a:r>
              </a:p>
              <a:p>
                <a:pPr algn="ctr"/>
                <a:r>
                  <a:rPr lang="en-IT" dirty="0">
                    <a:solidFill>
                      <a:schemeClr val="bg1"/>
                    </a:solidFill>
                  </a:rPr>
                  <a:t>Reconstruction Error</a:t>
                </a:r>
              </a:p>
            </p:txBody>
          </p:sp>
          <p:cxnSp>
            <p:nvCxnSpPr>
              <p:cNvPr id="142" name="Elbow Connector 141">
                <a:extLst>
                  <a:ext uri="{FF2B5EF4-FFF2-40B4-BE49-F238E27FC236}">
                    <a16:creationId xmlns:a16="http://schemas.microsoft.com/office/drawing/2014/main" id="{3EBBABF2-B121-2D82-832E-571AEAE03737}"/>
                  </a:ext>
                </a:extLst>
              </p:cNvPr>
              <p:cNvCxnSpPr>
                <a:stCxn id="138" idx="2"/>
                <a:endCxn id="140" idx="1"/>
              </p:cNvCxnSpPr>
              <p:nvPr/>
            </p:nvCxnSpPr>
            <p:spPr>
              <a:xfrm rot="16200000" flipH="1">
                <a:off x="3385938" y="4270625"/>
                <a:ext cx="1864295" cy="1037839"/>
              </a:xfrm>
              <a:prstGeom prst="bentConnector2">
                <a:avLst/>
              </a:prstGeom>
              <a:ln>
                <a:solidFill>
                  <a:schemeClr val="dk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44" name="Elbow Connector 143">
                <a:extLst>
                  <a:ext uri="{FF2B5EF4-FFF2-40B4-BE49-F238E27FC236}">
                    <a16:creationId xmlns:a16="http://schemas.microsoft.com/office/drawing/2014/main" id="{39FFCE42-7922-E15D-7E03-41FA5D37D1B8}"/>
                  </a:ext>
                </a:extLst>
              </p:cNvPr>
              <p:cNvCxnSpPr>
                <a:stCxn id="139" idx="2"/>
                <a:endCxn id="140" idx="3"/>
              </p:cNvCxnSpPr>
              <p:nvPr/>
            </p:nvCxnSpPr>
            <p:spPr>
              <a:xfrm rot="5400000">
                <a:off x="6897653" y="4201576"/>
                <a:ext cx="1864295" cy="1175938"/>
              </a:xfrm>
              <a:prstGeom prst="bentConnector2">
                <a:avLst/>
              </a:prstGeom>
              <a:ln>
                <a:solidFill>
                  <a:schemeClr val="dk1"/>
                </a:solidFill>
                <a:prstDash val="dash"/>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175378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Tutorial</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95429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7FBA5-E1F6-5CEC-A14C-2014974A718F}"/>
              </a:ext>
            </a:extLst>
          </p:cNvPr>
          <p:cNvSpPr>
            <a:spLocks noGrp="1"/>
          </p:cNvSpPr>
          <p:nvPr>
            <p:ph type="title"/>
          </p:nvPr>
        </p:nvSpPr>
        <p:spPr/>
        <p:txBody>
          <a:bodyPr/>
          <a:lstStyle/>
          <a:p>
            <a:r>
              <a:rPr lang="en-IT" dirty="0"/>
              <a:t>Upcoming features</a:t>
            </a:r>
          </a:p>
        </p:txBody>
      </p:sp>
      <p:sp>
        <p:nvSpPr>
          <p:cNvPr id="3" name="Content Placeholder 2">
            <a:extLst>
              <a:ext uri="{FF2B5EF4-FFF2-40B4-BE49-F238E27FC236}">
                <a16:creationId xmlns:a16="http://schemas.microsoft.com/office/drawing/2014/main" id="{C585C896-F131-533A-7ECD-DE60F9F6F85D}"/>
              </a:ext>
            </a:extLst>
          </p:cNvPr>
          <p:cNvSpPr>
            <a:spLocks noGrp="1"/>
          </p:cNvSpPr>
          <p:nvPr>
            <p:ph idx="1"/>
          </p:nvPr>
        </p:nvSpPr>
        <p:spPr/>
        <p:txBody>
          <a:bodyPr/>
          <a:lstStyle/>
          <a:p>
            <a:r>
              <a:rPr lang="en-IT" dirty="0"/>
              <a:t>Your AI models are important: let’s encrypt them!</a:t>
            </a:r>
          </a:p>
          <a:p>
            <a:r>
              <a:rPr lang="en-IT" dirty="0"/>
              <a:t>Support for more ML backends:</a:t>
            </a:r>
          </a:p>
          <a:p>
            <a:pPr lvl="1"/>
            <a:r>
              <a:rPr lang="en-GB" dirty="0"/>
              <a:t>I</a:t>
            </a:r>
            <a:r>
              <a:rPr lang="en-IT" dirty="0"/>
              <a:t>ntel™ OpenVINO ™</a:t>
            </a:r>
          </a:p>
          <a:p>
            <a:pPr lvl="1"/>
            <a:r>
              <a:rPr lang="en-IT" dirty="0"/>
              <a:t>Eclipse Deeplearning4j</a:t>
            </a:r>
          </a:p>
          <a:p>
            <a:pPr lvl="1"/>
            <a:endParaRPr lang="en-IT" dirty="0"/>
          </a:p>
          <a:p>
            <a:r>
              <a:rPr lang="en-IT" dirty="0"/>
              <a:t>Contributions are welcome!</a:t>
            </a:r>
          </a:p>
        </p:txBody>
      </p:sp>
    </p:spTree>
    <p:extLst>
      <p:ext uri="{BB962C8B-B14F-4D97-AF65-F5344CB8AC3E}">
        <p14:creationId xmlns:p14="http://schemas.microsoft.com/office/powerpoint/2010/main" val="46467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Questions?</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609903"/>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3C8D-31C5-D1BC-AEAA-844B99199ACB}"/>
              </a:ext>
            </a:extLst>
          </p:cNvPr>
          <p:cNvSpPr>
            <a:spLocks noGrp="1"/>
          </p:cNvSpPr>
          <p:nvPr>
            <p:ph type="title"/>
          </p:nvPr>
        </p:nvSpPr>
        <p:spPr/>
        <p:txBody>
          <a:bodyPr/>
          <a:lstStyle/>
          <a:p>
            <a:r>
              <a:rPr lang="en-IT" dirty="0"/>
              <a:t>REFERENCES</a:t>
            </a:r>
          </a:p>
        </p:txBody>
      </p:sp>
      <p:sp>
        <p:nvSpPr>
          <p:cNvPr id="3" name="Content Placeholder 2">
            <a:extLst>
              <a:ext uri="{FF2B5EF4-FFF2-40B4-BE49-F238E27FC236}">
                <a16:creationId xmlns:a16="http://schemas.microsoft.com/office/drawing/2014/main" id="{E3BC13DA-8C21-7718-4481-085BAC40607A}"/>
              </a:ext>
            </a:extLst>
          </p:cNvPr>
          <p:cNvSpPr>
            <a:spLocks noGrp="1"/>
          </p:cNvSpPr>
          <p:nvPr>
            <p:ph idx="1"/>
          </p:nvPr>
        </p:nvSpPr>
        <p:spPr/>
        <p:txBody>
          <a:bodyPr>
            <a:normAutofit fontScale="77500" lnSpcReduction="20000"/>
          </a:bodyPr>
          <a:lstStyle/>
          <a:p>
            <a:r>
              <a:rPr lang="en-IT" dirty="0"/>
              <a:t>[1]</a:t>
            </a:r>
            <a:r>
              <a:rPr lang="en-GB" dirty="0"/>
              <a:t> https://</a:t>
            </a:r>
            <a:r>
              <a:rPr lang="en-GB" dirty="0" err="1"/>
              <a:t>github.com</a:t>
            </a:r>
            <a:r>
              <a:rPr lang="en-GB" dirty="0"/>
              <a:t>/eclipse/</a:t>
            </a:r>
            <a:r>
              <a:rPr lang="en-GB" dirty="0" err="1"/>
              <a:t>kura</a:t>
            </a:r>
            <a:r>
              <a:rPr lang="en-GB" dirty="0"/>
              <a:t>/blob/KURA_5.1.0_RELEASE/</a:t>
            </a:r>
            <a:r>
              <a:rPr lang="en-GB" dirty="0" err="1"/>
              <a:t>kura</a:t>
            </a:r>
            <a:r>
              <a:rPr lang="en-GB" dirty="0"/>
              <a:t>/</a:t>
            </a:r>
            <a:r>
              <a:rPr lang="en-GB" dirty="0" err="1"/>
              <a:t>distrib</a:t>
            </a:r>
            <a:r>
              <a:rPr lang="en-GB" dirty="0"/>
              <a:t>/</a:t>
            </a:r>
            <a:r>
              <a:rPr lang="en-GB" dirty="0" err="1"/>
              <a:t>RELEASE_NOTES.txt</a:t>
            </a:r>
            <a:endParaRPr lang="en-IT" dirty="0"/>
          </a:p>
          <a:p>
            <a:r>
              <a:rPr lang="en-IT" dirty="0"/>
              <a:t>[2]</a:t>
            </a:r>
            <a:r>
              <a:rPr lang="en-GB" dirty="0"/>
              <a:t> </a:t>
            </a:r>
            <a:r>
              <a:rPr lang="en-GB" dirty="0">
                <a:hlinkClick r:id="rId2">
                  <a:extLst>
                    <a:ext uri="{A12FA001-AC4F-418D-AE19-62706E023703}">
                      <ahyp:hlinkClr xmlns:ahyp="http://schemas.microsoft.com/office/drawing/2018/hyperlinkcolor" val="tx"/>
                    </a:ext>
                  </a:extLst>
                </a:hlinkClick>
              </a:rPr>
              <a:t>https://github.com/eclipse/kura/tree/develop/kura/org.eclipse.kura.api/src/main/java/org/eclipse/kura/ai/inference</a:t>
            </a:r>
            <a:endParaRPr lang="en-GB" dirty="0"/>
          </a:p>
          <a:p>
            <a:r>
              <a:rPr lang="en-GB" dirty="0"/>
              <a:t>[3] </a:t>
            </a:r>
            <a:r>
              <a:rPr lang="en-GB" dirty="0">
                <a:hlinkClick r:id="rId3">
                  <a:extLst>
                    <a:ext uri="{A12FA001-AC4F-418D-AE19-62706E023703}">
                      <ahyp:hlinkClr xmlns:ahyp="http://schemas.microsoft.com/office/drawing/2018/hyperlinkcolor" val="tx"/>
                    </a:ext>
                  </a:extLst>
                </a:hlinkClick>
              </a:rPr>
              <a:t>https://developer.nvidia.com/nvidia-triton-inference-server</a:t>
            </a:r>
            <a:endParaRPr lang="en-GB" dirty="0"/>
          </a:p>
          <a:p>
            <a:r>
              <a:rPr lang="en-GB" dirty="0"/>
              <a:t>[4] https://</a:t>
            </a:r>
            <a:r>
              <a:rPr lang="en-GB" dirty="0" err="1"/>
              <a:t>github.com</a:t>
            </a:r>
            <a:r>
              <a:rPr lang="en-GB" dirty="0"/>
              <a:t>/triton-inference-server</a:t>
            </a:r>
          </a:p>
          <a:p>
            <a:r>
              <a:rPr lang="en-IT" dirty="0"/>
              <a:t>[5] </a:t>
            </a:r>
            <a:r>
              <a:rPr lang="en-GB" dirty="0"/>
              <a:t>https://</a:t>
            </a:r>
            <a:r>
              <a:rPr lang="en-GB" dirty="0" err="1"/>
              <a:t>github.com</a:t>
            </a:r>
            <a:r>
              <a:rPr lang="en-GB" dirty="0"/>
              <a:t>/eclipse/</a:t>
            </a:r>
            <a:r>
              <a:rPr lang="en-GB" dirty="0" err="1"/>
              <a:t>kura</a:t>
            </a:r>
            <a:r>
              <a:rPr lang="en-GB" dirty="0"/>
              <a:t>/blob/KURA_5.2.0_RELEASE/</a:t>
            </a:r>
            <a:r>
              <a:rPr lang="en-GB" dirty="0" err="1"/>
              <a:t>kura</a:t>
            </a:r>
            <a:r>
              <a:rPr lang="en-GB" dirty="0"/>
              <a:t>/</a:t>
            </a:r>
            <a:r>
              <a:rPr lang="en-GB" dirty="0" err="1"/>
              <a:t>distrib</a:t>
            </a:r>
            <a:r>
              <a:rPr lang="en-GB" dirty="0"/>
              <a:t>/</a:t>
            </a:r>
            <a:r>
              <a:rPr lang="en-GB" dirty="0" err="1"/>
              <a:t>RELEASE_NOTES.txt</a:t>
            </a:r>
            <a:endParaRPr lang="en-IT" dirty="0"/>
          </a:p>
          <a:p>
            <a:r>
              <a:rPr lang="en-IT" dirty="0"/>
              <a:t>[6]</a:t>
            </a:r>
            <a:r>
              <a:rPr lang="en-GB" dirty="0"/>
              <a:t> https://</a:t>
            </a:r>
            <a:r>
              <a:rPr lang="en-GB" dirty="0" err="1"/>
              <a:t>eclipse.github.io</a:t>
            </a:r>
            <a:r>
              <a:rPr lang="en-GB" dirty="0"/>
              <a:t>/</a:t>
            </a:r>
            <a:r>
              <a:rPr lang="en-GB" dirty="0" err="1"/>
              <a:t>kura</a:t>
            </a:r>
            <a:r>
              <a:rPr lang="en-GB" dirty="0"/>
              <a:t>/docs-release-5.2/core-services/</a:t>
            </a:r>
            <a:r>
              <a:rPr lang="en-GB" dirty="0" err="1"/>
              <a:t>nvidia</a:t>
            </a:r>
            <a:r>
              <a:rPr lang="en-GB" dirty="0"/>
              <a:t>-triton-server-inference-engine/</a:t>
            </a:r>
            <a:endParaRPr lang="en-IT" dirty="0"/>
          </a:p>
          <a:p>
            <a:r>
              <a:rPr lang="en-IT" dirty="0"/>
              <a:t>[7] </a:t>
            </a:r>
            <a:r>
              <a:rPr lang="en-GB" i="1" dirty="0" err="1"/>
              <a:t>Chandola</a:t>
            </a:r>
            <a:r>
              <a:rPr lang="en-GB" i="1" dirty="0"/>
              <a:t>, V.; Banerjee, A.; Kumar, V. (2009). "Anomaly detection: A survey". </a:t>
            </a:r>
            <a:r>
              <a:rPr lang="en-GB" i="1" dirty="0">
                <a:hlinkClick r:id="rId4" tooltip="ACM Computing Surveys">
                  <a:extLst>
                    <a:ext uri="{A12FA001-AC4F-418D-AE19-62706E023703}">
                      <ahyp:hlinkClr xmlns:ahyp="http://schemas.microsoft.com/office/drawing/2018/hyperlinkcolor" val="tx"/>
                    </a:ext>
                  </a:extLst>
                </a:hlinkClick>
              </a:rPr>
              <a:t>ACM Computing Surveys</a:t>
            </a:r>
            <a:r>
              <a:rPr lang="en-GB" i="1" dirty="0"/>
              <a:t>. </a:t>
            </a:r>
            <a:r>
              <a:rPr lang="en-GB" b="1" i="1" dirty="0"/>
              <a:t>41</a:t>
            </a:r>
            <a:r>
              <a:rPr lang="en-GB" i="1" dirty="0"/>
              <a:t> (3): 1–58. </a:t>
            </a:r>
            <a:r>
              <a:rPr lang="en-GB" i="1" dirty="0">
                <a:hlinkClick r:id="rId5" tooltip="Doi (identifier)">
                  <a:extLst>
                    <a:ext uri="{A12FA001-AC4F-418D-AE19-62706E023703}">
                      <ahyp:hlinkClr xmlns:ahyp="http://schemas.microsoft.com/office/drawing/2018/hyperlinkcolor" val="tx"/>
                    </a:ext>
                  </a:extLst>
                </a:hlinkClick>
              </a:rPr>
              <a:t>doi</a:t>
            </a:r>
            <a:r>
              <a:rPr lang="en-GB" i="1" dirty="0"/>
              <a:t>:</a:t>
            </a:r>
            <a:r>
              <a:rPr lang="en-GB" i="1" dirty="0">
                <a:hlinkClick r:id="rId6">
                  <a:extLst>
                    <a:ext uri="{A12FA001-AC4F-418D-AE19-62706E023703}">
                      <ahyp:hlinkClr xmlns:ahyp="http://schemas.microsoft.com/office/drawing/2018/hyperlinkcolor" val="tx"/>
                    </a:ext>
                  </a:extLst>
                </a:hlinkClick>
              </a:rPr>
              <a:t>10.1145/1541880.1541882</a:t>
            </a:r>
            <a:r>
              <a:rPr lang="en-GB" i="1" dirty="0"/>
              <a:t>. </a:t>
            </a:r>
            <a:r>
              <a:rPr lang="en-GB" i="1" dirty="0">
                <a:hlinkClick r:id="rId7" tooltip="S2CID (identifier)">
                  <a:extLst>
                    <a:ext uri="{A12FA001-AC4F-418D-AE19-62706E023703}">
                      <ahyp:hlinkClr xmlns:ahyp="http://schemas.microsoft.com/office/drawing/2018/hyperlinkcolor" val="tx"/>
                    </a:ext>
                  </a:extLst>
                </a:hlinkClick>
              </a:rPr>
              <a:t>S2CID</a:t>
            </a:r>
            <a:r>
              <a:rPr lang="en-GB" i="1" dirty="0"/>
              <a:t> </a:t>
            </a:r>
            <a:r>
              <a:rPr lang="en-GB" i="1" dirty="0">
                <a:hlinkClick r:id="rId8">
                  <a:extLst>
                    <a:ext uri="{A12FA001-AC4F-418D-AE19-62706E023703}">
                      <ahyp:hlinkClr xmlns:ahyp="http://schemas.microsoft.com/office/drawing/2018/hyperlinkcolor" val="tx"/>
                    </a:ext>
                  </a:extLst>
                </a:hlinkClick>
              </a:rPr>
              <a:t>207172599</a:t>
            </a:r>
            <a:r>
              <a:rPr lang="en-GB" i="1" dirty="0"/>
              <a:t>.</a:t>
            </a:r>
          </a:p>
          <a:p>
            <a:r>
              <a:rPr lang="en-GB" dirty="0"/>
              <a:t>[8] </a:t>
            </a:r>
            <a:r>
              <a:rPr lang="en-GB" i="1" dirty="0"/>
              <a:t>Hawkins, Douglas M. (1980). Identification of Outliers. Chapman and Hall London; New York.</a:t>
            </a:r>
            <a:endParaRPr lang="en-IT" dirty="0"/>
          </a:p>
        </p:txBody>
      </p:sp>
    </p:spTree>
    <p:extLst>
      <p:ext uri="{BB962C8B-B14F-4D97-AF65-F5344CB8AC3E}">
        <p14:creationId xmlns:p14="http://schemas.microsoft.com/office/powerpoint/2010/main" val="48086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D2236EFC-27D0-482D-9CB7-09291B661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9" name="Picture 3088">
            <a:extLst>
              <a:ext uri="{FF2B5EF4-FFF2-40B4-BE49-F238E27FC236}">
                <a16:creationId xmlns:a16="http://schemas.microsoft.com/office/drawing/2014/main" id="{A3FF5A6A-30B6-4EF9-A4DE-8BF247DDC65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F1C26A7-4B20-8FE3-3150-C7B813499A8C}"/>
              </a:ext>
            </a:extLst>
          </p:cNvPr>
          <p:cNvSpPr>
            <a:spLocks noGrp="1"/>
          </p:cNvSpPr>
          <p:nvPr>
            <p:ph type="title"/>
          </p:nvPr>
        </p:nvSpPr>
        <p:spPr>
          <a:xfrm>
            <a:off x="685799" y="836907"/>
            <a:ext cx="5304295" cy="1220493"/>
          </a:xfrm>
        </p:spPr>
        <p:txBody>
          <a:bodyPr>
            <a:normAutofit/>
          </a:bodyPr>
          <a:lstStyle/>
          <a:p>
            <a:pPr algn="l"/>
            <a:r>
              <a:rPr lang="en-IT" dirty="0"/>
              <a:t>Outline</a:t>
            </a:r>
          </a:p>
        </p:txBody>
      </p:sp>
      <p:sp>
        <p:nvSpPr>
          <p:cNvPr id="3" name="Content Placeholder 2">
            <a:extLst>
              <a:ext uri="{FF2B5EF4-FFF2-40B4-BE49-F238E27FC236}">
                <a16:creationId xmlns:a16="http://schemas.microsoft.com/office/drawing/2014/main" id="{81BFEE66-EEE7-369D-832F-539742E11418}"/>
              </a:ext>
            </a:extLst>
          </p:cNvPr>
          <p:cNvSpPr>
            <a:spLocks noGrp="1"/>
          </p:cNvSpPr>
          <p:nvPr>
            <p:ph idx="1"/>
          </p:nvPr>
        </p:nvSpPr>
        <p:spPr>
          <a:xfrm>
            <a:off x="685800" y="2185682"/>
            <a:ext cx="5699228" cy="3979997"/>
          </a:xfrm>
        </p:spPr>
        <p:txBody>
          <a:bodyPr>
            <a:noAutofit/>
          </a:bodyPr>
          <a:lstStyle/>
          <a:p>
            <a:r>
              <a:rPr lang="en-GB" dirty="0"/>
              <a:t>Who are we?</a:t>
            </a:r>
          </a:p>
          <a:p>
            <a:r>
              <a:rPr lang="en-GB" dirty="0"/>
              <a:t>Why AI on the Edge?</a:t>
            </a:r>
          </a:p>
          <a:p>
            <a:r>
              <a:rPr lang="en-GB" dirty="0"/>
              <a:t>Know</a:t>
            </a:r>
            <a:r>
              <a:rPr lang="en-GB" dirty="0">
                <a:effectLst/>
              </a:rPr>
              <a:t> your dragon: Eclipse Kura AI APIs</a:t>
            </a:r>
          </a:p>
          <a:p>
            <a:r>
              <a:rPr lang="en-GB" dirty="0"/>
              <a:t>What problem are we going to solve today?</a:t>
            </a:r>
          </a:p>
          <a:p>
            <a:r>
              <a:rPr lang="en-GB" dirty="0"/>
              <a:t>Introduction to Anomaly Detection</a:t>
            </a:r>
          </a:p>
          <a:p>
            <a:r>
              <a:rPr lang="en-GB" dirty="0"/>
              <a:t>Tutorial</a:t>
            </a:r>
          </a:p>
          <a:p>
            <a:r>
              <a:rPr lang="en-GB" dirty="0"/>
              <a:t>Further examples</a:t>
            </a:r>
          </a:p>
          <a:p>
            <a:r>
              <a:rPr lang="en-GB" dirty="0"/>
              <a:t>Upcoming features</a:t>
            </a:r>
          </a:p>
        </p:txBody>
      </p:sp>
      <p:sp>
        <p:nvSpPr>
          <p:cNvPr id="3091" name="Rounded Rectangle 27">
            <a:extLst>
              <a:ext uri="{FF2B5EF4-FFF2-40B4-BE49-F238E27FC236}">
                <a16:creationId xmlns:a16="http://schemas.microsoft.com/office/drawing/2014/main" id="{94CA8758-E626-43DE-AC70-42C360EAD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6354" y="1000126"/>
            <a:ext cx="2371052" cy="2344509"/>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Eclipse Kura Logo">
            <a:extLst>
              <a:ext uri="{FF2B5EF4-FFF2-40B4-BE49-F238E27FC236}">
                <a16:creationId xmlns:a16="http://schemas.microsoft.com/office/drawing/2014/main" id="{E015EAFA-933F-0B89-96EA-C837B54B48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07679" y="1876580"/>
            <a:ext cx="2048401" cy="585257"/>
          </a:xfrm>
          <a:prstGeom prst="rect">
            <a:avLst/>
          </a:prstGeom>
          <a:noFill/>
          <a:extLst>
            <a:ext uri="{909E8E84-426E-40DD-AFC4-6F175D3DCCD1}">
              <a14:hiddenFill xmlns:a14="http://schemas.microsoft.com/office/drawing/2010/main">
                <a:solidFill>
                  <a:srgbClr val="FFFFFF"/>
                </a:solidFill>
              </a14:hiddenFill>
            </a:ext>
          </a:extLst>
        </p:spPr>
      </p:pic>
      <p:sp>
        <p:nvSpPr>
          <p:cNvPr id="3093" name="Rounded Rectangle 31">
            <a:extLst>
              <a:ext uri="{FF2B5EF4-FFF2-40B4-BE49-F238E27FC236}">
                <a16:creationId xmlns:a16="http://schemas.microsoft.com/office/drawing/2014/main" id="{C29EBB4C-4B87-4609-B35E-ACF6D1A7D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6354" y="3500921"/>
            <a:ext cx="2371052" cy="2358261"/>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with medium confidence">
            <a:extLst>
              <a:ext uri="{FF2B5EF4-FFF2-40B4-BE49-F238E27FC236}">
                <a16:creationId xmlns:a16="http://schemas.microsoft.com/office/drawing/2014/main" id="{491027A5-553F-864E-89DF-564F2E8D8282}"/>
              </a:ext>
            </a:extLst>
          </p:cNvPr>
          <p:cNvPicPr>
            <a:picLocks noChangeAspect="1"/>
          </p:cNvPicPr>
          <p:nvPr/>
        </p:nvPicPr>
        <p:blipFill>
          <a:blip r:embed="rId5"/>
          <a:stretch>
            <a:fillRect/>
          </a:stretch>
        </p:blipFill>
        <p:spPr>
          <a:xfrm>
            <a:off x="6707679" y="3981733"/>
            <a:ext cx="2048401" cy="1396637"/>
          </a:xfrm>
          <a:prstGeom prst="rect">
            <a:avLst/>
          </a:prstGeom>
        </p:spPr>
      </p:pic>
      <p:sp>
        <p:nvSpPr>
          <p:cNvPr id="3095" name="Rounded Rectangle 28">
            <a:extLst>
              <a:ext uri="{FF2B5EF4-FFF2-40B4-BE49-F238E27FC236}">
                <a16:creationId xmlns:a16="http://schemas.microsoft.com/office/drawing/2014/main" id="{EB312E21-22B4-4051-A407-200F3ED90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68473" y="1000125"/>
            <a:ext cx="2359152" cy="4854476"/>
          </a:xfrm>
          <a:prstGeom prst="roundRect">
            <a:avLst>
              <a:gd name="adj" fmla="val 169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descr="IoT Developer Survey takes a turn to edge computing: Deadline June 26 2020  | Red Hat Developer">
            <a:extLst>
              <a:ext uri="{FF2B5EF4-FFF2-40B4-BE49-F238E27FC236}">
                <a16:creationId xmlns:a16="http://schemas.microsoft.com/office/drawing/2014/main" id="{99804C33-7ECC-7400-0644-C651CFFA818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29798" y="2664333"/>
            <a:ext cx="2048401" cy="152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40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01B8-6D79-8BC4-96EC-8441CCF4CE54}"/>
              </a:ext>
            </a:extLst>
          </p:cNvPr>
          <p:cNvSpPr>
            <a:spLocks noGrp="1"/>
          </p:cNvSpPr>
          <p:nvPr>
            <p:ph type="title"/>
          </p:nvPr>
        </p:nvSpPr>
        <p:spPr/>
        <p:txBody>
          <a:bodyPr/>
          <a:lstStyle/>
          <a:p>
            <a:r>
              <a:rPr lang="en-IT" dirty="0"/>
              <a:t>Who are we?</a:t>
            </a:r>
          </a:p>
        </p:txBody>
      </p:sp>
      <p:sp>
        <p:nvSpPr>
          <p:cNvPr id="3" name="Content Placeholder 2">
            <a:extLst>
              <a:ext uri="{FF2B5EF4-FFF2-40B4-BE49-F238E27FC236}">
                <a16:creationId xmlns:a16="http://schemas.microsoft.com/office/drawing/2014/main" id="{7324C207-8EA6-9A7B-C3BF-15F9D4C1DC89}"/>
              </a:ext>
            </a:extLst>
          </p:cNvPr>
          <p:cNvSpPr>
            <a:spLocks noGrp="1"/>
          </p:cNvSpPr>
          <p:nvPr>
            <p:ph idx="1"/>
          </p:nvPr>
        </p:nvSpPr>
        <p:spPr>
          <a:xfrm>
            <a:off x="3000652" y="2194560"/>
            <a:ext cx="8505548" cy="1427529"/>
          </a:xfrm>
        </p:spPr>
        <p:txBody>
          <a:bodyPr>
            <a:noAutofit/>
          </a:bodyPr>
          <a:lstStyle/>
          <a:p>
            <a:pPr marL="0" indent="0" algn="just">
              <a:buNone/>
            </a:pPr>
            <a:r>
              <a:rPr lang="en-GB" sz="1800" dirty="0" err="1"/>
              <a:t>Pierantonio</a:t>
            </a:r>
            <a:r>
              <a:rPr lang="en-GB" sz="1800" dirty="0"/>
              <a:t> </a:t>
            </a:r>
            <a:r>
              <a:rPr lang="en-GB" sz="1800" dirty="0" err="1"/>
              <a:t>Merlino</a:t>
            </a:r>
            <a:r>
              <a:rPr lang="en-GB" sz="1800" dirty="0"/>
              <a:t> was born in Udine, Italy, in 1980. He graduated in Electronic Engineering (summa cum laude) from the University of Udine, Italy, in 2005 and he received a Ph.D. degree at the same University in 2009. After several years in hardware research, he switched to software development. He joined Eurotech in 2014 and started working on ESF. He is Eclipse Kura committer since 2015.</a:t>
            </a:r>
            <a:endParaRPr lang="en-IT" sz="1800" dirty="0"/>
          </a:p>
        </p:txBody>
      </p:sp>
      <p:sp>
        <p:nvSpPr>
          <p:cNvPr id="4" name="Rectangle 3">
            <a:extLst>
              <a:ext uri="{FF2B5EF4-FFF2-40B4-BE49-F238E27FC236}">
                <a16:creationId xmlns:a16="http://schemas.microsoft.com/office/drawing/2014/main" id="{361CFE2A-3B47-8531-2E0E-AB43BA8FBD0C}"/>
              </a:ext>
            </a:extLst>
          </p:cNvPr>
          <p:cNvSpPr/>
          <p:nvPr/>
        </p:nvSpPr>
        <p:spPr>
          <a:xfrm>
            <a:off x="594803" y="2123538"/>
            <a:ext cx="2041864" cy="1764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5" name="Content Placeholder 2">
            <a:extLst>
              <a:ext uri="{FF2B5EF4-FFF2-40B4-BE49-F238E27FC236}">
                <a16:creationId xmlns:a16="http://schemas.microsoft.com/office/drawing/2014/main" id="{E58D939F-1286-B5C0-E2CC-021A767F58E9}"/>
              </a:ext>
            </a:extLst>
          </p:cNvPr>
          <p:cNvSpPr txBox="1">
            <a:spLocks/>
          </p:cNvSpPr>
          <p:nvPr/>
        </p:nvSpPr>
        <p:spPr>
          <a:xfrm>
            <a:off x="594803" y="4299455"/>
            <a:ext cx="8505548" cy="14275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n-GB" sz="1800" dirty="0"/>
              <a:t>Mattia Dal Ben Master graduated in Electronic Engineering at the University of Udine, Italy. He is currently working as Software Engineer at Eurotech in the ESF team. He worked on multiple deep learning projects concerning image processing and anomaly detection.</a:t>
            </a:r>
            <a:endParaRPr lang="en-IT" sz="1800" dirty="0"/>
          </a:p>
        </p:txBody>
      </p:sp>
      <p:pic>
        <p:nvPicPr>
          <p:cNvPr id="9" name="Picture 8" descr="A person in a suit and tie&#10;&#10;Description automatically generated with low confidence">
            <a:extLst>
              <a:ext uri="{FF2B5EF4-FFF2-40B4-BE49-F238E27FC236}">
                <a16:creationId xmlns:a16="http://schemas.microsoft.com/office/drawing/2014/main" id="{1A0D475D-AC5F-95E8-222D-66FF2F6061CA}"/>
              </a:ext>
            </a:extLst>
          </p:cNvPr>
          <p:cNvPicPr>
            <a:picLocks noChangeAspect="1"/>
          </p:cNvPicPr>
          <p:nvPr/>
        </p:nvPicPr>
        <p:blipFill>
          <a:blip r:embed="rId2"/>
          <a:stretch>
            <a:fillRect/>
          </a:stretch>
        </p:blipFill>
        <p:spPr>
          <a:xfrm>
            <a:off x="9302874" y="3888419"/>
            <a:ext cx="2203326" cy="2203326"/>
          </a:xfrm>
          <a:prstGeom prst="rect">
            <a:avLst/>
          </a:prstGeom>
        </p:spPr>
      </p:pic>
    </p:spTree>
    <p:extLst>
      <p:ext uri="{BB962C8B-B14F-4D97-AF65-F5344CB8AC3E}">
        <p14:creationId xmlns:p14="http://schemas.microsoft.com/office/powerpoint/2010/main" val="159931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099-E112-0B58-4903-EA8522F4D3A2}"/>
              </a:ext>
            </a:extLst>
          </p:cNvPr>
          <p:cNvSpPr>
            <a:spLocks noGrp="1"/>
          </p:cNvSpPr>
          <p:nvPr>
            <p:ph type="title"/>
          </p:nvPr>
        </p:nvSpPr>
        <p:spPr/>
        <p:txBody>
          <a:bodyPr/>
          <a:lstStyle/>
          <a:p>
            <a:r>
              <a:rPr lang="en-IT" dirty="0"/>
              <a:t>Why AI on the Edge?</a:t>
            </a:r>
          </a:p>
        </p:txBody>
      </p:sp>
      <p:sp>
        <p:nvSpPr>
          <p:cNvPr id="3" name="Content Placeholder 2">
            <a:extLst>
              <a:ext uri="{FF2B5EF4-FFF2-40B4-BE49-F238E27FC236}">
                <a16:creationId xmlns:a16="http://schemas.microsoft.com/office/drawing/2014/main" id="{AA408943-B3AF-2DA6-BFB0-0E19741112B3}"/>
              </a:ext>
            </a:extLst>
          </p:cNvPr>
          <p:cNvSpPr>
            <a:spLocks noGrp="1"/>
          </p:cNvSpPr>
          <p:nvPr>
            <p:ph idx="1"/>
          </p:nvPr>
        </p:nvSpPr>
        <p:spPr/>
        <p:txBody>
          <a:bodyPr/>
          <a:lstStyle/>
          <a:p>
            <a:r>
              <a:rPr lang="en-IT" dirty="0"/>
              <a:t>Edge AI is the deployment of AI applications in devices close to where the data are located and collected.</a:t>
            </a:r>
          </a:p>
          <a:p>
            <a:r>
              <a:rPr lang="en-IT" dirty="0"/>
              <a:t>It puts together the best of two worlds: </a:t>
            </a:r>
          </a:p>
          <a:p>
            <a:pPr lvl="1"/>
            <a:r>
              <a:rPr lang="en-IT" dirty="0"/>
              <a:t>Lower latency, lower network requirements, increased privacy, …</a:t>
            </a:r>
          </a:p>
          <a:p>
            <a:pPr lvl="1"/>
            <a:r>
              <a:rPr lang="en-GB" dirty="0"/>
              <a:t>S</a:t>
            </a:r>
            <a:r>
              <a:rPr lang="en-IT" dirty="0"/>
              <a:t>mart Machine Learning applications applied to collected data</a:t>
            </a:r>
          </a:p>
          <a:p>
            <a:r>
              <a:rPr lang="en-IT" dirty="0"/>
              <a:t>Eclipse Kura </a:t>
            </a:r>
            <a:r>
              <a:rPr lang="en-GB" dirty="0"/>
              <a:t>is a good candidate to apply Edge AI concepts to the real world due to its modularity, capability to collect data from field devices and publish on the cloud.</a:t>
            </a:r>
            <a:endParaRPr lang="en-IT" dirty="0"/>
          </a:p>
          <a:p>
            <a:pPr lvl="1"/>
            <a:endParaRPr lang="en-IT" dirty="0"/>
          </a:p>
        </p:txBody>
      </p:sp>
      <p:pic>
        <p:nvPicPr>
          <p:cNvPr id="4" name="Picture 2" descr="Eclipse Kura Logo">
            <a:extLst>
              <a:ext uri="{FF2B5EF4-FFF2-40B4-BE49-F238E27FC236}">
                <a16:creationId xmlns:a16="http://schemas.microsoft.com/office/drawing/2014/main" id="{ACAAFA45-5153-CFDF-633C-9E5F757496F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97175" y="5204781"/>
            <a:ext cx="3997649" cy="114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67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GB" sz="4000" dirty="0"/>
              <a:t>Know your dragon: Eclipse Kura AI APIs</a:t>
            </a:r>
            <a:endParaRPr lang="en-IT" sz="37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61545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3E4-0EFD-94BA-142E-EA94E5C2BACC}"/>
              </a:ext>
            </a:extLst>
          </p:cNvPr>
          <p:cNvSpPr>
            <a:spLocks noGrp="1"/>
          </p:cNvSpPr>
          <p:nvPr>
            <p:ph type="title"/>
          </p:nvPr>
        </p:nvSpPr>
        <p:spPr/>
        <p:txBody>
          <a:bodyPr/>
          <a:lstStyle/>
          <a:p>
            <a:r>
              <a:rPr lang="en-GB" dirty="0"/>
              <a:t>Know your dragon: Eclipse Kura AI APIs</a:t>
            </a:r>
            <a:endParaRPr lang="en-IT" dirty="0"/>
          </a:p>
        </p:txBody>
      </p:sp>
      <p:sp>
        <p:nvSpPr>
          <p:cNvPr id="3" name="Content Placeholder 2">
            <a:extLst>
              <a:ext uri="{FF2B5EF4-FFF2-40B4-BE49-F238E27FC236}">
                <a16:creationId xmlns:a16="http://schemas.microsoft.com/office/drawing/2014/main" id="{4917C8F0-4850-395D-3776-AFF912F18653}"/>
              </a:ext>
            </a:extLst>
          </p:cNvPr>
          <p:cNvSpPr>
            <a:spLocks noGrp="1"/>
          </p:cNvSpPr>
          <p:nvPr>
            <p:ph idx="1"/>
          </p:nvPr>
        </p:nvSpPr>
        <p:spPr/>
        <p:txBody>
          <a:bodyPr/>
          <a:lstStyle/>
          <a:p>
            <a:r>
              <a:rPr lang="en-IT" dirty="0"/>
              <a:t>Kura 5.1.0 introduced a new set of APIs for managing Inference Engines [1,2]</a:t>
            </a:r>
          </a:p>
          <a:p>
            <a:r>
              <a:rPr lang="en-IT" dirty="0"/>
              <a:t>An Inteference Engine is a library or a service that accepts multiple files describing an AI and ML models and allow to perform inference on data.</a:t>
            </a:r>
          </a:p>
          <a:p>
            <a:r>
              <a:rPr lang="en-IT" dirty="0"/>
              <a:t>The first implementation is based on the Nvidia™ Triton Inference Server [3, 4]</a:t>
            </a:r>
          </a:p>
          <a:p>
            <a:endParaRPr lang="en-IT" dirty="0"/>
          </a:p>
          <a:p>
            <a:endParaRPr lang="en-IT" dirty="0"/>
          </a:p>
          <a:p>
            <a:endParaRPr lang="en-IT" dirty="0"/>
          </a:p>
        </p:txBody>
      </p:sp>
    </p:spTree>
    <p:extLst>
      <p:ext uri="{BB962C8B-B14F-4D97-AF65-F5344CB8AC3E}">
        <p14:creationId xmlns:p14="http://schemas.microsoft.com/office/powerpoint/2010/main" val="3445125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8F22-10B3-DD94-D42F-FA8C43126C59}"/>
              </a:ext>
            </a:extLst>
          </p:cNvPr>
          <p:cNvSpPr>
            <a:spLocks noGrp="1"/>
          </p:cNvSpPr>
          <p:nvPr>
            <p:ph type="title"/>
          </p:nvPr>
        </p:nvSpPr>
        <p:spPr/>
        <p:txBody>
          <a:bodyPr/>
          <a:lstStyle/>
          <a:p>
            <a:r>
              <a:rPr lang="en-IT" dirty="0"/>
              <a:t>Nvidia™ Triton Inference Server</a:t>
            </a:r>
          </a:p>
        </p:txBody>
      </p:sp>
      <p:sp>
        <p:nvSpPr>
          <p:cNvPr id="3" name="Content Placeholder 2">
            <a:extLst>
              <a:ext uri="{FF2B5EF4-FFF2-40B4-BE49-F238E27FC236}">
                <a16:creationId xmlns:a16="http://schemas.microsoft.com/office/drawing/2014/main" id="{17D9074A-D65F-2720-6D99-CACEDAF64D52}"/>
              </a:ext>
            </a:extLst>
          </p:cNvPr>
          <p:cNvSpPr>
            <a:spLocks noGrp="1"/>
          </p:cNvSpPr>
          <p:nvPr>
            <p:ph idx="1"/>
          </p:nvPr>
        </p:nvSpPr>
        <p:spPr/>
        <p:txBody>
          <a:bodyPr/>
          <a:lstStyle/>
          <a:p>
            <a:r>
              <a:rPr lang="en-GB" dirty="0"/>
              <a:t>The Nvidia</a:t>
            </a:r>
            <a:r>
              <a:rPr lang="en-IT" dirty="0"/>
              <a:t> ™</a:t>
            </a:r>
            <a:r>
              <a:rPr lang="en-GB" dirty="0"/>
              <a:t> Triton Server is an open-source inference service software that enables the user to deploy trained AI models from any framework on GPU or CPU infrastructure.</a:t>
            </a:r>
          </a:p>
          <a:p>
            <a:r>
              <a:rPr lang="en-GB" dirty="0"/>
              <a:t>It supports all major frameworks like TensorFlow, </a:t>
            </a:r>
            <a:r>
              <a:rPr lang="en-GB" dirty="0" err="1"/>
              <a:t>TensorRT</a:t>
            </a:r>
            <a:r>
              <a:rPr lang="en-GB" dirty="0"/>
              <a:t>, </a:t>
            </a:r>
            <a:r>
              <a:rPr lang="en-GB" dirty="0" err="1"/>
              <a:t>PyTorch</a:t>
            </a:r>
            <a:r>
              <a:rPr lang="en-GB" dirty="0"/>
              <a:t>, ONNX Runtime, and even custom framework backend.</a:t>
            </a:r>
          </a:p>
          <a:p>
            <a:r>
              <a:rPr lang="en-GB" dirty="0"/>
              <a:t>It is provided in native and container fashion</a:t>
            </a:r>
          </a:p>
          <a:p>
            <a:r>
              <a:rPr lang="en-GB" dirty="0"/>
              <a:t>GPU and CPU accelerated</a:t>
            </a:r>
            <a:endParaRPr lang="en-IT" dirty="0"/>
          </a:p>
        </p:txBody>
      </p:sp>
    </p:spTree>
    <p:extLst>
      <p:ext uri="{BB962C8B-B14F-4D97-AF65-F5344CB8AC3E}">
        <p14:creationId xmlns:p14="http://schemas.microsoft.com/office/powerpoint/2010/main" val="270720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3E4-0EFD-94BA-142E-EA94E5C2BACC}"/>
              </a:ext>
            </a:extLst>
          </p:cNvPr>
          <p:cNvSpPr>
            <a:spLocks noGrp="1"/>
          </p:cNvSpPr>
          <p:nvPr>
            <p:ph type="title"/>
          </p:nvPr>
        </p:nvSpPr>
        <p:spPr/>
        <p:txBody>
          <a:bodyPr/>
          <a:lstStyle/>
          <a:p>
            <a:r>
              <a:rPr lang="en-GB" dirty="0"/>
              <a:t>Know your dragon: Eclipse Kura AI implementation</a:t>
            </a:r>
            <a:endParaRPr lang="en-IT" dirty="0"/>
          </a:p>
        </p:txBody>
      </p:sp>
      <p:sp>
        <p:nvSpPr>
          <p:cNvPr id="3" name="Content Placeholder 2">
            <a:extLst>
              <a:ext uri="{FF2B5EF4-FFF2-40B4-BE49-F238E27FC236}">
                <a16:creationId xmlns:a16="http://schemas.microsoft.com/office/drawing/2014/main" id="{4917C8F0-4850-395D-3776-AFF912F18653}"/>
              </a:ext>
            </a:extLst>
          </p:cNvPr>
          <p:cNvSpPr>
            <a:spLocks noGrp="1"/>
          </p:cNvSpPr>
          <p:nvPr>
            <p:ph idx="1"/>
          </p:nvPr>
        </p:nvSpPr>
        <p:spPr/>
        <p:txBody>
          <a:bodyPr>
            <a:normAutofit/>
          </a:bodyPr>
          <a:lstStyle/>
          <a:p>
            <a:r>
              <a:rPr lang="en-IT" dirty="0"/>
              <a:t>Kura 5.2.0 further improves the AI Inference Engines </a:t>
            </a:r>
            <a:r>
              <a:rPr lang="en-GB" dirty="0"/>
              <a:t>providing three components for exposing the Triton Server service functionality [5, 6]:</a:t>
            </a:r>
          </a:p>
          <a:p>
            <a:pPr lvl="1">
              <a:lnSpc>
                <a:spcPct val="150000"/>
              </a:lnSpc>
            </a:pPr>
            <a:r>
              <a:rPr lang="en-GB" sz="2200" dirty="0" err="1"/>
              <a:t>TritonServerRemoteService</a:t>
            </a:r>
            <a:endParaRPr lang="en-GB" sz="2200" dirty="0"/>
          </a:p>
          <a:p>
            <a:pPr lvl="1">
              <a:lnSpc>
                <a:spcPct val="150000"/>
              </a:lnSpc>
            </a:pPr>
            <a:r>
              <a:rPr lang="en-GB" sz="2200" dirty="0" err="1"/>
              <a:t>TritonServerNativeService</a:t>
            </a:r>
            <a:endParaRPr lang="en-GB" sz="2200" dirty="0"/>
          </a:p>
          <a:p>
            <a:pPr lvl="1">
              <a:lnSpc>
                <a:spcPct val="150000"/>
              </a:lnSpc>
            </a:pPr>
            <a:r>
              <a:rPr lang="en-GB" sz="2200" dirty="0" err="1"/>
              <a:t>TritonServerContainerService</a:t>
            </a:r>
            <a:endParaRPr lang="en-IT" sz="2200" dirty="0"/>
          </a:p>
          <a:p>
            <a:endParaRPr lang="en-IT" dirty="0"/>
          </a:p>
        </p:txBody>
      </p:sp>
    </p:spTree>
    <p:extLst>
      <p:ext uri="{BB962C8B-B14F-4D97-AF65-F5344CB8AC3E}">
        <p14:creationId xmlns:p14="http://schemas.microsoft.com/office/powerpoint/2010/main" val="2706548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34B8-AAC2-AF8E-7C1B-53D8830447C4}"/>
              </a:ext>
            </a:extLst>
          </p:cNvPr>
          <p:cNvSpPr>
            <a:spLocks noGrp="1"/>
          </p:cNvSpPr>
          <p:nvPr>
            <p:ph type="title"/>
          </p:nvPr>
        </p:nvSpPr>
        <p:spPr>
          <a:xfrm>
            <a:off x="4673600" y="764373"/>
            <a:ext cx="6832600" cy="1293028"/>
          </a:xfrm>
        </p:spPr>
        <p:txBody>
          <a:bodyPr>
            <a:normAutofit/>
          </a:bodyPr>
          <a:lstStyle/>
          <a:p>
            <a:r>
              <a:rPr lang="en-IT" dirty="0"/>
              <a:t>What problem are we going to solve today?</a:t>
            </a:r>
          </a:p>
        </p:txBody>
      </p:sp>
      <p:sp>
        <p:nvSpPr>
          <p:cNvPr id="3" name="Content Placeholder 2">
            <a:extLst>
              <a:ext uri="{FF2B5EF4-FFF2-40B4-BE49-F238E27FC236}">
                <a16:creationId xmlns:a16="http://schemas.microsoft.com/office/drawing/2014/main" id="{A03DE65A-F542-1847-BC3F-66A0371E2B77}"/>
              </a:ext>
            </a:extLst>
          </p:cNvPr>
          <p:cNvSpPr>
            <a:spLocks noGrp="1"/>
          </p:cNvSpPr>
          <p:nvPr>
            <p:ph idx="1"/>
          </p:nvPr>
        </p:nvSpPr>
        <p:spPr>
          <a:xfrm>
            <a:off x="4673600" y="2194560"/>
            <a:ext cx="6832600" cy="4024125"/>
          </a:xfrm>
        </p:spPr>
        <p:txBody>
          <a:bodyPr>
            <a:normAutofit/>
          </a:bodyPr>
          <a:lstStyle/>
          <a:p>
            <a:r>
              <a:rPr lang="en-GB" dirty="0"/>
              <a:t>We'll focus on the process of creating a deep learning anomaly detector from scratch, leveraging the entire Eclipse Kura ecosystem:</a:t>
            </a:r>
          </a:p>
          <a:p>
            <a:pPr lvl="1"/>
            <a:r>
              <a:rPr lang="en-GB" i="1" dirty="0"/>
              <a:t>Data collection</a:t>
            </a:r>
            <a:endParaRPr lang="en-GB" dirty="0"/>
          </a:p>
          <a:p>
            <a:pPr lvl="1"/>
            <a:r>
              <a:rPr lang="en-GB" dirty="0"/>
              <a:t>Model building and training</a:t>
            </a:r>
          </a:p>
          <a:p>
            <a:pPr lvl="1"/>
            <a:r>
              <a:rPr lang="en-GB" i="1" dirty="0"/>
              <a:t>Model Deployment</a:t>
            </a:r>
            <a:endParaRPr lang="en-GB" dirty="0"/>
          </a:p>
        </p:txBody>
      </p:sp>
      <p:pic>
        <p:nvPicPr>
          <p:cNvPr id="10" name="Picture 9" descr="A picture containing electronics, circuit&#10;&#10;Description automatically generated">
            <a:extLst>
              <a:ext uri="{FF2B5EF4-FFF2-40B4-BE49-F238E27FC236}">
                <a16:creationId xmlns:a16="http://schemas.microsoft.com/office/drawing/2014/main" id="{B85C8B2F-ABC0-0DBA-5825-585446DC2685}"/>
              </a:ext>
            </a:extLst>
          </p:cNvPr>
          <p:cNvPicPr>
            <a:picLocks noChangeAspect="1"/>
          </p:cNvPicPr>
          <p:nvPr/>
        </p:nvPicPr>
        <p:blipFill>
          <a:blip r:embed="rId2"/>
          <a:stretch>
            <a:fillRect/>
          </a:stretch>
        </p:blipFill>
        <p:spPr>
          <a:xfrm>
            <a:off x="602752" y="1695635"/>
            <a:ext cx="3597029" cy="2028999"/>
          </a:xfrm>
          <a:prstGeom prst="rect">
            <a:avLst/>
          </a:prstGeom>
        </p:spPr>
      </p:pic>
      <p:pic>
        <p:nvPicPr>
          <p:cNvPr id="12" name="Picture 11" descr="A picture containing electronics, circuit&#10;&#10;Description automatically generated">
            <a:extLst>
              <a:ext uri="{FF2B5EF4-FFF2-40B4-BE49-F238E27FC236}">
                <a16:creationId xmlns:a16="http://schemas.microsoft.com/office/drawing/2014/main" id="{E0EB2A52-6383-7556-80D4-A075AE9BE399}"/>
              </a:ext>
            </a:extLst>
          </p:cNvPr>
          <p:cNvPicPr>
            <a:picLocks noChangeAspect="1"/>
          </p:cNvPicPr>
          <p:nvPr/>
        </p:nvPicPr>
        <p:blipFill>
          <a:blip r:embed="rId3"/>
          <a:stretch>
            <a:fillRect/>
          </a:stretch>
        </p:blipFill>
        <p:spPr>
          <a:xfrm>
            <a:off x="619864" y="3926361"/>
            <a:ext cx="3597029" cy="2613241"/>
          </a:xfrm>
          <a:prstGeom prst="rect">
            <a:avLst/>
          </a:prstGeom>
        </p:spPr>
      </p:pic>
    </p:spTree>
    <p:extLst>
      <p:ext uri="{BB962C8B-B14F-4D97-AF65-F5344CB8AC3E}">
        <p14:creationId xmlns:p14="http://schemas.microsoft.com/office/powerpoint/2010/main" val="33368443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10107</TotalTime>
  <Words>1174</Words>
  <Application>Microsoft Macintosh PowerPoint</Application>
  <PresentationFormat>Widescreen</PresentationFormat>
  <Paragraphs>110</Paragraphs>
  <Slides>18</Slides>
  <Notes>10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Calibri Light</vt:lpstr>
      <vt:lpstr>Century Gothic</vt:lpstr>
      <vt:lpstr>Office Theme</vt:lpstr>
      <vt:lpstr>Vapor Trail</vt:lpstr>
      <vt:lpstr>How to Train Your Dragon and Its Friends: AI on the Edge with Eclipse Kura</vt:lpstr>
      <vt:lpstr>Outline</vt:lpstr>
      <vt:lpstr>Who are we?</vt:lpstr>
      <vt:lpstr>Why AI on the Edge?</vt:lpstr>
      <vt:lpstr>Know your dragon: Eclipse Kura AI APIs</vt:lpstr>
      <vt:lpstr>Know your dragon: Eclipse Kura AI APIs</vt:lpstr>
      <vt:lpstr>Nvidia™ Triton Inference Server</vt:lpstr>
      <vt:lpstr>Know your dragon: Eclipse Kura AI implementation</vt:lpstr>
      <vt:lpstr>What problem are we going to solve today?</vt:lpstr>
      <vt:lpstr>Introduction to Anomaly Detection</vt:lpstr>
      <vt:lpstr>What is an Anomaly?</vt:lpstr>
      <vt:lpstr>Why Anomaly Detection?</vt:lpstr>
      <vt:lpstr>How to detect anomalies? </vt:lpstr>
      <vt:lpstr>What IS aN Autoencoder?</vt:lpstr>
      <vt:lpstr>Tutorial</vt:lpstr>
      <vt:lpstr>Upcoming features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Train Your Dragon and Its Friends: AI on the Edge with Eclipse Kura</dc:title>
  <dc:creator>Merlino, Pierantonio</dc:creator>
  <cp:lastModifiedBy>Merlino, Pierantonio</cp:lastModifiedBy>
  <cp:revision>59</cp:revision>
  <dcterms:created xsi:type="dcterms:W3CDTF">2022-09-26T15:24:44Z</dcterms:created>
  <dcterms:modified xsi:type="dcterms:W3CDTF">2022-10-03T15:53:34Z</dcterms:modified>
</cp:coreProperties>
</file>